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26" r:id="rId3"/>
    <p:sldId id="327" r:id="rId4"/>
    <p:sldId id="328" r:id="rId5"/>
    <p:sldId id="333" r:id="rId6"/>
    <p:sldId id="329" r:id="rId7"/>
    <p:sldId id="349" r:id="rId8"/>
    <p:sldId id="330" r:id="rId9"/>
    <p:sldId id="332" r:id="rId10"/>
    <p:sldId id="340" r:id="rId11"/>
    <p:sldId id="342" r:id="rId12"/>
    <p:sldId id="331" r:id="rId13"/>
    <p:sldId id="277" r:id="rId14"/>
    <p:sldId id="322" r:id="rId15"/>
    <p:sldId id="341" r:id="rId16"/>
    <p:sldId id="289" r:id="rId17"/>
    <p:sldId id="291" r:id="rId18"/>
    <p:sldId id="320" r:id="rId19"/>
    <p:sldId id="337" r:id="rId20"/>
    <p:sldId id="335" r:id="rId21"/>
    <p:sldId id="324" r:id="rId22"/>
    <p:sldId id="336" r:id="rId23"/>
    <p:sldId id="334" r:id="rId24"/>
    <p:sldId id="303" r:id="rId25"/>
    <p:sldId id="343" r:id="rId26"/>
    <p:sldId id="345" r:id="rId27"/>
    <p:sldId id="346" r:id="rId28"/>
    <p:sldId id="347" r:id="rId29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43D966A9-F1DE-40A6-9538-84D07E45AB77}">
          <p14:sldIdLst>
            <p14:sldId id="256"/>
            <p14:sldId id="326"/>
            <p14:sldId id="327"/>
            <p14:sldId id="328"/>
            <p14:sldId id="333"/>
            <p14:sldId id="329"/>
            <p14:sldId id="330"/>
            <p14:sldId id="332"/>
            <p14:sldId id="340"/>
            <p14:sldId id="342"/>
            <p14:sldId id="331"/>
            <p14:sldId id="277"/>
            <p14:sldId id="322"/>
            <p14:sldId id="341"/>
            <p14:sldId id="289"/>
            <p14:sldId id="291"/>
            <p14:sldId id="320"/>
            <p14:sldId id="337"/>
            <p14:sldId id="335"/>
            <p14:sldId id="324"/>
            <p14:sldId id="336"/>
            <p14:sldId id="334"/>
            <p14:sldId id="303"/>
            <p14:sldId id="343"/>
            <p14:sldId id="345"/>
            <p14:sldId id="346"/>
            <p14:sldId id="347"/>
          </p14:sldIdLst>
        </p14:section>
        <p14:section name="Раздел без заголовка" id="{5A90C354-2A10-45DA-9AFE-7D5E8E70C706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85" autoAdjust="0"/>
    <p:restoredTop sz="94660"/>
  </p:normalViewPr>
  <p:slideViewPr>
    <p:cSldViewPr>
      <p:cViewPr>
        <p:scale>
          <a:sx n="60" d="100"/>
          <a:sy n="60" d="100"/>
        </p:scale>
        <p:origin x="-1698" y="-2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7"/>
  <c:chart>
    <c:autoTitleDeleted val="1"/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4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Лист1!$H$7:$H$9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Лист1!$I$7:$I$9</c:f>
              <c:numCache>
                <c:formatCode>0%</c:formatCode>
                <c:ptCount val="3"/>
                <c:pt idx="0">
                  <c:v>0.88</c:v>
                </c:pt>
                <c:pt idx="1">
                  <c:v>0.94000000000000006</c:v>
                </c:pt>
                <c:pt idx="2">
                  <c:v>1</c:v>
                </c:pt>
              </c:numCache>
            </c:numRef>
          </c:val>
        </c:ser>
        <c:dLbls>
          <c:showVal val="1"/>
        </c:dLbls>
        <c:overlap val="-25"/>
        <c:axId val="75488640"/>
        <c:axId val="75510912"/>
      </c:barChart>
      <c:catAx>
        <c:axId val="7548864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75510912"/>
        <c:crosses val="autoZero"/>
        <c:auto val="1"/>
        <c:lblAlgn val="ctr"/>
        <c:lblOffset val="100"/>
      </c:catAx>
      <c:valAx>
        <c:axId val="75510912"/>
        <c:scaling>
          <c:orientation val="minMax"/>
        </c:scaling>
        <c:delete val="1"/>
        <c:axPos val="l"/>
        <c:numFmt formatCode="0%" sourceLinked="1"/>
        <c:majorTickMark val="none"/>
        <c:tickLblPos val="nextTo"/>
        <c:crossAx val="7548864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Лист1!$A$2</c:f>
              <c:strCache>
                <c:ptCount val="1"/>
                <c:pt idx="0">
                  <c:v>2015-2016 уч.год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Val val="1"/>
          </c:dLbls>
          <c:cat>
            <c:strRef>
              <c:f>Лист1!$B$1:$C$1</c:f>
              <c:strCache>
                <c:ptCount val="2"/>
                <c:pt idx="0">
                  <c:v>успеваемость</c:v>
                </c:pt>
                <c:pt idx="1">
                  <c:v>качество</c:v>
                </c:pt>
              </c:strCache>
            </c:strRef>
          </c:cat>
          <c:val>
            <c:numRef>
              <c:f>Лист1!$B$2:$C$2</c:f>
              <c:numCache>
                <c:formatCode>0.0%</c:formatCode>
                <c:ptCount val="2"/>
                <c:pt idx="0">
                  <c:v>0.95900000000000007</c:v>
                </c:pt>
                <c:pt idx="1">
                  <c:v>0.37600000000000006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081-4C83-A3AE-F4FE5F185ADC}"/>
            </c:ext>
          </c:extLst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2016-2017 уч.год.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Val val="1"/>
          </c:dLbls>
          <c:cat>
            <c:strRef>
              <c:f>Лист1!$B$1:$C$1</c:f>
              <c:strCache>
                <c:ptCount val="2"/>
                <c:pt idx="0">
                  <c:v>успеваемость</c:v>
                </c:pt>
                <c:pt idx="1">
                  <c:v>качество</c:v>
                </c:pt>
              </c:strCache>
            </c:strRef>
          </c:cat>
          <c:val>
            <c:numRef>
              <c:f>Лист1!$B$3:$C$3</c:f>
              <c:numCache>
                <c:formatCode>0.0%</c:formatCode>
                <c:ptCount val="2"/>
                <c:pt idx="0" formatCode="0%">
                  <c:v>0.96000000000000008</c:v>
                </c:pt>
                <c:pt idx="1">
                  <c:v>0.38800000000000007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081-4C83-A3AE-F4FE5F185ADC}"/>
            </c:ext>
          </c:extLst>
        </c:ser>
        <c:dLbls>
          <c:showVal val="1"/>
        </c:dLbls>
        <c:overlap val="-25"/>
        <c:axId val="75986048"/>
        <c:axId val="75987584"/>
      </c:barChart>
      <c:catAx>
        <c:axId val="75986048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75987584"/>
        <c:crosses val="autoZero"/>
        <c:auto val="1"/>
        <c:lblAlgn val="ctr"/>
        <c:lblOffset val="100"/>
      </c:catAx>
      <c:valAx>
        <c:axId val="75987584"/>
        <c:scaling>
          <c:orientation val="minMax"/>
        </c:scaling>
        <c:delete val="1"/>
        <c:axPos val="l"/>
        <c:numFmt formatCode="0.0%" sourceLinked="1"/>
        <c:tickLblPos val="nextTo"/>
        <c:crossAx val="75986048"/>
        <c:crosses val="autoZero"/>
        <c:crossBetween val="between"/>
      </c:valAx>
    </c:plotArea>
    <c:legend>
      <c:legendPos val="t"/>
      <c:legendEntry>
        <c:idx val="1"/>
        <c:txPr>
          <a:bodyPr/>
          <a:lstStyle/>
          <a:p>
            <a:pPr>
              <a:defRPr sz="2000" b="1"/>
            </a:pPr>
            <a:endParaRPr lang="ru-RU"/>
          </a:p>
        </c:txPr>
      </c:legendEntry>
      <c:legendEntry>
        <c:idx val="0"/>
        <c:txPr>
          <a:bodyPr/>
          <a:lstStyle/>
          <a:p>
            <a:pPr>
              <a:defRPr sz="2000" b="1"/>
            </a:pPr>
            <a:endParaRPr lang="ru-RU"/>
          </a:p>
        </c:txPr>
      </c:legendEntry>
      <c:layout>
        <c:manualLayout>
          <c:xMode val="edge"/>
          <c:yMode val="edge"/>
          <c:x val="0.13882359806690769"/>
          <c:y val="2.3703655775635254E-2"/>
          <c:w val="0.77199788798384572"/>
          <c:h val="0.11919299317446698"/>
        </c:manualLayout>
      </c:layout>
      <c:txPr>
        <a:bodyPr/>
        <a:lstStyle/>
        <a:p>
          <a:pPr>
            <a:defRPr sz="2000" b="1"/>
          </a:pPr>
          <a:endParaRPr lang="ru-RU"/>
        </a:p>
      </c:txPr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Средний балл</a:t>
            </a:r>
            <a:endParaRPr lang="ru-RU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Лист1!$G$11</c:f>
              <c:strCache>
                <c:ptCount val="1"/>
                <c:pt idx="0">
                  <c:v>2016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Лист1!$F$12:$F$14</c:f>
              <c:strCache>
                <c:ptCount val="3"/>
                <c:pt idx="0">
                  <c:v>руский язык</c:v>
                </c:pt>
                <c:pt idx="1">
                  <c:v>математика</c:v>
                </c:pt>
                <c:pt idx="2">
                  <c:v>окр.мир</c:v>
                </c:pt>
              </c:strCache>
            </c:strRef>
          </c:cat>
          <c:val>
            <c:numRef>
              <c:f>Лист1!$G$12:$G$14</c:f>
              <c:numCache>
                <c:formatCode>General</c:formatCode>
                <c:ptCount val="3"/>
                <c:pt idx="0">
                  <c:v>28.3</c:v>
                </c:pt>
                <c:pt idx="1">
                  <c:v>12</c:v>
                </c:pt>
                <c:pt idx="2">
                  <c:v>19</c:v>
                </c:pt>
              </c:numCache>
            </c:numRef>
          </c:val>
        </c:ser>
        <c:ser>
          <c:idx val="1"/>
          <c:order val="1"/>
          <c:tx>
            <c:strRef>
              <c:f>Лист1!$H$11</c:f>
              <c:strCache>
                <c:ptCount val="1"/>
                <c:pt idx="0">
                  <c:v>2017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Лист1!$F$12:$F$14</c:f>
              <c:strCache>
                <c:ptCount val="3"/>
                <c:pt idx="0">
                  <c:v>руский язык</c:v>
                </c:pt>
                <c:pt idx="1">
                  <c:v>математика</c:v>
                </c:pt>
                <c:pt idx="2">
                  <c:v>окр.мир</c:v>
                </c:pt>
              </c:strCache>
            </c:strRef>
          </c:cat>
          <c:val>
            <c:numRef>
              <c:f>Лист1!$H$12:$H$14</c:f>
              <c:numCache>
                <c:formatCode>General</c:formatCode>
                <c:ptCount val="3"/>
                <c:pt idx="0">
                  <c:v>26.5</c:v>
                </c:pt>
                <c:pt idx="1">
                  <c:v>10.3</c:v>
                </c:pt>
                <c:pt idx="2">
                  <c:v>19.399999999999999</c:v>
                </c:pt>
              </c:numCache>
            </c:numRef>
          </c:val>
        </c:ser>
        <c:dLbls>
          <c:showVal val="1"/>
        </c:dLbls>
        <c:overlap val="-25"/>
        <c:axId val="76133888"/>
        <c:axId val="76135424"/>
      </c:barChart>
      <c:catAx>
        <c:axId val="761338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76135424"/>
        <c:crosses val="autoZero"/>
        <c:auto val="1"/>
        <c:lblAlgn val="ctr"/>
        <c:lblOffset val="100"/>
      </c:catAx>
      <c:valAx>
        <c:axId val="76135424"/>
        <c:scaling>
          <c:orientation val="minMax"/>
        </c:scaling>
        <c:delete val="1"/>
        <c:axPos val="l"/>
        <c:numFmt formatCode="General" sourceLinked="1"/>
        <c:tickLblPos val="nextTo"/>
        <c:crossAx val="76133888"/>
        <c:crosses val="autoZero"/>
        <c:crossBetween val="between"/>
      </c:valAx>
    </c:plotArea>
    <c:legend>
      <c:legendPos val="t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6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Средняя оценка</a:t>
            </a:r>
            <a:endParaRPr lang="ru-RU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Лист1!$G$11</c:f>
              <c:strCache>
                <c:ptCount val="1"/>
                <c:pt idx="0">
                  <c:v>2016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Лист1!$F$12:$F$14</c:f>
              <c:strCache>
                <c:ptCount val="3"/>
                <c:pt idx="0">
                  <c:v>руский язык</c:v>
                </c:pt>
                <c:pt idx="1">
                  <c:v>математика</c:v>
                </c:pt>
                <c:pt idx="2">
                  <c:v>окр.мир</c:v>
                </c:pt>
              </c:strCache>
            </c:strRef>
          </c:cat>
          <c:val>
            <c:numRef>
              <c:f>Лист1!$G$12:$G$14</c:f>
              <c:numCache>
                <c:formatCode>General</c:formatCode>
                <c:ptCount val="3"/>
                <c:pt idx="0">
                  <c:v>3.8</c:v>
                </c:pt>
                <c:pt idx="1">
                  <c:v>4.2</c:v>
                </c:pt>
                <c:pt idx="2">
                  <c:v>3.9</c:v>
                </c:pt>
              </c:numCache>
            </c:numRef>
          </c:val>
        </c:ser>
        <c:ser>
          <c:idx val="1"/>
          <c:order val="1"/>
          <c:tx>
            <c:strRef>
              <c:f>Лист1!$H$11</c:f>
              <c:strCache>
                <c:ptCount val="1"/>
                <c:pt idx="0">
                  <c:v>2017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Val val="1"/>
          </c:dLbls>
          <c:cat>
            <c:strRef>
              <c:f>Лист1!$F$12:$F$14</c:f>
              <c:strCache>
                <c:ptCount val="3"/>
                <c:pt idx="0">
                  <c:v>руский язык</c:v>
                </c:pt>
                <c:pt idx="1">
                  <c:v>математика</c:v>
                </c:pt>
                <c:pt idx="2">
                  <c:v>окр.мир</c:v>
                </c:pt>
              </c:strCache>
            </c:strRef>
          </c:cat>
          <c:val>
            <c:numRef>
              <c:f>Лист1!$H$12:$H$14</c:f>
              <c:numCache>
                <c:formatCode>General</c:formatCode>
                <c:ptCount val="3"/>
                <c:pt idx="0">
                  <c:v>3.9</c:v>
                </c:pt>
                <c:pt idx="1">
                  <c:v>3.8</c:v>
                </c:pt>
                <c:pt idx="2">
                  <c:v>3.9</c:v>
                </c:pt>
              </c:numCache>
            </c:numRef>
          </c:val>
        </c:ser>
        <c:dLbls>
          <c:showVal val="1"/>
        </c:dLbls>
        <c:overlap val="-25"/>
        <c:axId val="76657024"/>
        <c:axId val="76658560"/>
      </c:barChart>
      <c:catAx>
        <c:axId val="7665702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76658560"/>
        <c:crosses val="autoZero"/>
        <c:auto val="1"/>
        <c:lblAlgn val="ctr"/>
        <c:lblOffset val="100"/>
      </c:catAx>
      <c:valAx>
        <c:axId val="76658560"/>
        <c:scaling>
          <c:orientation val="minMax"/>
        </c:scaling>
        <c:delete val="1"/>
        <c:axPos val="l"/>
        <c:numFmt formatCode="General" sourceLinked="1"/>
        <c:tickLblPos val="nextTo"/>
        <c:crossAx val="76657024"/>
        <c:crosses val="autoZero"/>
        <c:crossBetween val="between"/>
      </c:valAx>
    </c:plotArea>
    <c:legend>
      <c:legendPos val="t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B15EF-B779-4A56-9183-1B054125ADB2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14A01-0C4C-4CFD-AFDB-2E638E05B0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4506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14A01-0C4C-4CFD-AFDB-2E638E05B057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" y="0"/>
            <a:ext cx="9143996" cy="68225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717" y="1601165"/>
            <a:ext cx="8538565" cy="1671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6827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350"/>
            <a:ext cx="9144000" cy="6851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1CE4EBF7-B2D3-41FE-B78E-181410661C0A}" type="datetimeFigureOut">
              <a:rPr lang="ru-RU" smtClean="0"/>
              <a:pPr/>
              <a:t>18.06.2018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B2D785D6-ECA6-49CE-A6DE-DCBA5E7CF6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698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2586633"/>
            <a:ext cx="6858000" cy="92333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tt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36933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tt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77940"/>
            <a:ext cx="2103120" cy="276999"/>
          </a:xfrm>
        </p:spPr>
        <p:txBody>
          <a:bodyPr/>
          <a:lstStyle/>
          <a:p>
            <a:fld id="{5FD9CF22-73F0-4479-8B9D-E3C60D792776}" type="datetimeFigureOut">
              <a:rPr lang="tt-RU" smtClean="0"/>
              <a:pPr/>
              <a:t>18.06.2018</a:t>
            </a:fld>
            <a:endParaRPr lang="tt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08960" y="6377940"/>
            <a:ext cx="2926080" cy="276999"/>
          </a:xfrm>
        </p:spPr>
        <p:txBody>
          <a:bodyPr/>
          <a:lstStyle/>
          <a:p>
            <a:endParaRPr lang="tt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83680" y="6377940"/>
            <a:ext cx="2103120" cy="276999"/>
          </a:xfrm>
        </p:spPr>
        <p:txBody>
          <a:bodyPr/>
          <a:lstStyle/>
          <a:p>
            <a:fld id="{B53A8801-EF74-4A8D-B016-81438F0849AE}" type="slidenum">
              <a:rPr lang="tt-RU" smtClean="0"/>
              <a:pPr/>
              <a:t>‹#›</a:t>
            </a:fld>
            <a:endParaRPr lang="tt-RU"/>
          </a:p>
        </p:txBody>
      </p:sp>
    </p:spTree>
    <p:extLst>
      <p:ext uri="{BB962C8B-B14F-4D97-AF65-F5344CB8AC3E}">
        <p14:creationId xmlns:p14="http://schemas.microsoft.com/office/powerpoint/2010/main" xmlns="" val="3510362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5602150-B3D4-4E6F-B65B-AE9680C000FC}" type="datetimeFigureOut">
              <a:rPr lang="ru-RU"/>
              <a:pPr>
                <a:defRPr/>
              </a:pPr>
              <a:t>18.06.2018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3F4E259-04EC-4B61-8D87-44D01535D4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8373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605" y="18033"/>
            <a:ext cx="8952788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24863" y="1750822"/>
            <a:ext cx="6685915" cy="2813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jpeg"/><Relationship Id="rId18" Type="http://schemas.openxmlformats.org/officeDocument/2006/relationships/image" Target="../media/image69.jpeg"/><Relationship Id="rId3" Type="http://schemas.openxmlformats.org/officeDocument/2006/relationships/image" Target="../media/image54.jpeg"/><Relationship Id="rId21" Type="http://schemas.openxmlformats.org/officeDocument/2006/relationships/image" Target="../media/image72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17" Type="http://schemas.openxmlformats.org/officeDocument/2006/relationships/image" Target="../media/image68.jpeg"/><Relationship Id="rId2" Type="http://schemas.openxmlformats.org/officeDocument/2006/relationships/image" Target="../media/image53.jpeg"/><Relationship Id="rId16" Type="http://schemas.openxmlformats.org/officeDocument/2006/relationships/image" Target="../media/image67.jpeg"/><Relationship Id="rId20" Type="http://schemas.openxmlformats.org/officeDocument/2006/relationships/image" Target="../media/image7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5" Type="http://schemas.openxmlformats.org/officeDocument/2006/relationships/image" Target="../media/image66.jpeg"/><Relationship Id="rId10" Type="http://schemas.openxmlformats.org/officeDocument/2006/relationships/image" Target="../media/image61.jpeg"/><Relationship Id="rId19" Type="http://schemas.openxmlformats.org/officeDocument/2006/relationships/image" Target="../media/image70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Relationship Id="rId14" Type="http://schemas.openxmlformats.org/officeDocument/2006/relationships/image" Target="../media/image65.jpeg"/><Relationship Id="rId22" Type="http://schemas.openxmlformats.org/officeDocument/2006/relationships/image" Target="../media/image7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99992" y="5661248"/>
            <a:ext cx="3939046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/>
            <a:r>
              <a:rPr lang="ru-RU" sz="2000" dirty="0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Директор: Л.Р. </a:t>
            </a:r>
            <a:r>
              <a:rPr lang="ru-RU" sz="2000" dirty="0" err="1" smtClean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>Музафарова</a:t>
            </a:r>
            <a:endParaRPr sz="20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59"/>
          <a:stretch>
            <a:fillRect/>
          </a:stretch>
        </p:blipFill>
        <p:spPr bwMode="auto">
          <a:xfrm>
            <a:off x="214282" y="785794"/>
            <a:ext cx="4197702" cy="571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3"/>
          <p:cNvSpPr txBox="1">
            <a:spLocks/>
          </p:cNvSpPr>
          <p:nvPr/>
        </p:nvSpPr>
        <p:spPr>
          <a:xfrm>
            <a:off x="4439501" y="2970323"/>
            <a:ext cx="4028020" cy="13735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 marR="5080" algn="ctr">
              <a:lnSpc>
                <a:spcPts val="5360"/>
              </a:lnSpc>
              <a:spcBef>
                <a:spcPts val="110"/>
              </a:spcBef>
            </a:pPr>
            <a:r>
              <a:rPr lang="ru-RU" sz="4000" kern="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Публичный </a:t>
            </a:r>
          </a:p>
          <a:p>
            <a:pPr marL="12700" marR="5080" algn="ctr">
              <a:lnSpc>
                <a:spcPts val="5360"/>
              </a:lnSpc>
              <a:spcBef>
                <a:spcPts val="110"/>
              </a:spcBef>
            </a:pPr>
            <a:r>
              <a:rPr lang="ru-RU" sz="4000" kern="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отчет</a:t>
            </a:r>
          </a:p>
        </p:txBody>
      </p:sp>
      <p:pic>
        <p:nvPicPr>
          <p:cNvPr id="9" name="Picture 3" descr="Знач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785794"/>
            <a:ext cx="1997086" cy="189487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57158" y="68025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МБОУ «Средняя общеобразовательная татарско-русская школа №31» </a:t>
            </a:r>
          </a:p>
          <a:p>
            <a:pPr algn="ctr"/>
            <a:r>
              <a:rPr lang="ru-R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Ново-Савиновского района  города Казани</a:t>
            </a:r>
            <a:r>
              <a:rPr lang="ru-RU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7559" r="15849" b="26143"/>
          <a:stretch/>
        </p:blipFill>
        <p:spPr bwMode="auto">
          <a:xfrm>
            <a:off x="3059832" y="4698288"/>
            <a:ext cx="2475206" cy="163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G:\кружки 1\карате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960" r="4080" b="-1"/>
          <a:stretch/>
        </p:blipFill>
        <p:spPr bwMode="auto">
          <a:xfrm>
            <a:off x="5796137" y="4698287"/>
            <a:ext cx="2461448" cy="165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кружки 1\флорбол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35443"/>
            <a:ext cx="2438243" cy="160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кружки 1\ЮИД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2" t="8683" r="5820" b="7755"/>
          <a:stretch/>
        </p:blipFill>
        <p:spPr bwMode="auto">
          <a:xfrm>
            <a:off x="251520" y="4698287"/>
            <a:ext cx="2419672" cy="163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G:\кружки 1\ДМШ №1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23" t="9269" r="12753" b="15627"/>
          <a:stretch/>
        </p:blipFill>
        <p:spPr bwMode="auto">
          <a:xfrm>
            <a:off x="233583" y="908720"/>
            <a:ext cx="2466209" cy="176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ject 3"/>
          <p:cNvSpPr txBox="1"/>
          <p:nvPr/>
        </p:nvSpPr>
        <p:spPr>
          <a:xfrm>
            <a:off x="1000100" y="142852"/>
            <a:ext cx="691040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Кружковая  деятельность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91117" y="876178"/>
            <a:ext cx="2533844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Каратэ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Хоккей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Футбол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err="1" smtClean="0"/>
              <a:t>Флорбол</a:t>
            </a:r>
            <a:endParaRPr lang="ru-RU" b="1" dirty="0" smtClean="0"/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Бадминтон 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Настольный теннис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Хореография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ЮИД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b="1" dirty="0" smtClean="0"/>
              <a:t>ИЗО</a:t>
            </a:r>
          </a:p>
        </p:txBody>
      </p:sp>
      <p:pic>
        <p:nvPicPr>
          <p:cNvPr id="15" name="Picture 5" descr="G:\кружки 1\мл.группа хореографии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37" t="14576" r="26646" b="25755"/>
          <a:stretch/>
        </p:blipFill>
        <p:spPr bwMode="auto">
          <a:xfrm>
            <a:off x="5798852" y="2812670"/>
            <a:ext cx="2521817" cy="162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G:\кружки 1\работы кружка  ИЗО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37" b="15210"/>
          <a:stretch/>
        </p:blipFill>
        <p:spPr bwMode="auto">
          <a:xfrm>
            <a:off x="5791376" y="876178"/>
            <a:ext cx="2466209" cy="154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321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706" y="4861722"/>
            <a:ext cx="27241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err="1" smtClean="0"/>
              <a:t>Куданкин</a:t>
            </a:r>
            <a:r>
              <a:rPr lang="ru-RU" sz="1600" b="1" dirty="0" smtClean="0"/>
              <a:t> Егор</a:t>
            </a:r>
          </a:p>
          <a:p>
            <a:pPr algn="ctr" fontAlgn="base"/>
            <a:r>
              <a:rPr lang="en-US" sz="1600" b="1" dirty="0" err="1" smtClean="0"/>
              <a:t>WorldSkils</a:t>
            </a:r>
            <a:r>
              <a:rPr lang="en-US" sz="1600" b="1" dirty="0" smtClean="0"/>
              <a:t> Junior Russia</a:t>
            </a:r>
            <a:endParaRPr lang="ru-RU" sz="1600" b="1" dirty="0" smtClean="0"/>
          </a:p>
          <a:p>
            <a:pPr algn="ctr" fontAlgn="base"/>
            <a:r>
              <a:rPr lang="ru-RU" sz="1600" b="1" dirty="0" smtClean="0">
                <a:solidFill>
                  <a:srgbClr val="C00000"/>
                </a:solidFill>
              </a:rPr>
              <a:t>1 место</a:t>
            </a:r>
          </a:p>
        </p:txBody>
      </p:sp>
      <p:pic>
        <p:nvPicPr>
          <p:cNvPr id="3" name="Picture 2" descr="G:\фото от яны\world skils куданкин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108"/>
          <a:stretch/>
        </p:blipFill>
        <p:spPr bwMode="auto">
          <a:xfrm>
            <a:off x="435526" y="1405629"/>
            <a:ext cx="2096505" cy="3424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apf.mail.ru/cgi-bin/readmsg?id=15239578800000000064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76872"/>
            <a:ext cx="2600705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365103"/>
            <a:ext cx="2504382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7" descr="https://apf.mail.ru/cgi-bin/readmsg?id=15239564290000000260;0;1&amp;af_preview=1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https://apf.mail.ru/cgi-bin/readmsg?id=15239564290000000260;0;1&amp;af_preview=1&amp;exif=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8758" y="1547520"/>
            <a:ext cx="2454314" cy="3283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786925" y="5085184"/>
            <a:ext cx="27241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err="1" smtClean="0"/>
              <a:t>Сунгатова</a:t>
            </a:r>
            <a:r>
              <a:rPr lang="ru-RU" sz="1600" b="1" dirty="0" smtClean="0"/>
              <a:t> Гузель</a:t>
            </a:r>
          </a:p>
          <a:p>
            <a:pPr algn="ctr" fontAlgn="base"/>
            <a:r>
              <a:rPr lang="en-US" sz="1600" b="1" dirty="0" err="1" smtClean="0"/>
              <a:t>WorldSkils</a:t>
            </a:r>
            <a:r>
              <a:rPr lang="en-US" sz="1600" b="1" dirty="0" smtClean="0"/>
              <a:t> Junior Russia</a:t>
            </a:r>
            <a:endParaRPr lang="ru-RU" sz="1600" b="1" dirty="0" smtClean="0"/>
          </a:p>
          <a:p>
            <a:pPr algn="ctr" fontAlgn="base"/>
            <a:r>
              <a:rPr lang="ru-RU" sz="1600" b="1" dirty="0">
                <a:solidFill>
                  <a:srgbClr val="C00000"/>
                </a:solidFill>
              </a:rPr>
              <a:t>2</a:t>
            </a:r>
            <a:r>
              <a:rPr lang="ru-RU" sz="1600" b="1" dirty="0" smtClean="0">
                <a:solidFill>
                  <a:srgbClr val="C00000"/>
                </a:solidFill>
              </a:rPr>
              <a:t> место</a:t>
            </a:r>
          </a:p>
        </p:txBody>
      </p:sp>
      <p:sp>
        <p:nvSpPr>
          <p:cNvPr id="12" name="object 3"/>
          <p:cNvSpPr txBox="1"/>
          <p:nvPr/>
        </p:nvSpPr>
        <p:spPr>
          <a:xfrm>
            <a:off x="985642" y="312738"/>
            <a:ext cx="6910406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Сотрудничество с Межшкольным учебным комбинатом (МУК)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811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G:\фото от яны\Библиотека\20180416_1224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642918"/>
            <a:ext cx="3913006" cy="220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3"/>
          <p:cNvSpPr txBox="1"/>
          <p:nvPr/>
        </p:nvSpPr>
        <p:spPr>
          <a:xfrm>
            <a:off x="1000100" y="142852"/>
            <a:ext cx="691040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Библиотечно-информационный центр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050" name="Picture 2" descr="G:\фото от яны\Библиотека\20180416_1225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928670"/>
            <a:ext cx="2668020" cy="472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фото от яны\Библиотека\20180416_1224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2143116"/>
            <a:ext cx="4267200" cy="2409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фото от яны\Библиотека\20171009_13575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962400"/>
            <a:ext cx="4317799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430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4402454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39259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76063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12866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749671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086475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21754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58558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95363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432167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768970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05775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442579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779382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116059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528" t="31618" r="8500" b="11519"/>
          <a:stretch/>
        </p:blipFill>
        <p:spPr bwMode="auto">
          <a:xfrm>
            <a:off x="105918" y="3515181"/>
            <a:ext cx="6555664" cy="312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object 3"/>
          <p:cNvSpPr txBox="1">
            <a:spLocks/>
          </p:cNvSpPr>
          <p:nvPr/>
        </p:nvSpPr>
        <p:spPr>
          <a:xfrm>
            <a:off x="0" y="2928934"/>
            <a:ext cx="8336661" cy="505267"/>
          </a:xfrm>
          <a:prstGeom prst="rect">
            <a:avLst/>
          </a:prstGeom>
          <a:noFill/>
        </p:spPr>
        <p:txBody>
          <a:bodyPr vert="horz" wrap="square" lIns="0" tIns="12700" rIns="0" bIns="0" rtlCol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ru-RU" sz="3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Группы педагогических работников</a:t>
            </a:r>
            <a:endParaRPr lang="ru-RU" sz="3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00826" y="3500438"/>
            <a:ext cx="2000264" cy="751488"/>
          </a:xfrm>
          <a:prstGeom prst="rect">
            <a:avLst/>
          </a:prstGeom>
          <a:noFill/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dirty="0" smtClean="0">
                <a:latin typeface="+mj-lt"/>
              </a:rPr>
              <a:t>Средний возраст</a:t>
            </a:r>
            <a:br>
              <a:rPr lang="ru-RU" sz="1600" dirty="0" smtClean="0">
                <a:latin typeface="+mj-lt"/>
              </a:rPr>
            </a:br>
            <a:r>
              <a:rPr lang="ru-RU" sz="1600" dirty="0" smtClean="0">
                <a:latin typeface="+mj-lt"/>
              </a:rPr>
              <a:t> педагогических работников - 41 год</a:t>
            </a:r>
            <a:endParaRPr sz="1600" dirty="0">
              <a:latin typeface="+mj-lt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21" t="38910" r="17663" b="16728"/>
          <a:stretch/>
        </p:blipFill>
        <p:spPr bwMode="auto">
          <a:xfrm>
            <a:off x="1500166" y="428604"/>
            <a:ext cx="4970145" cy="245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object 3"/>
          <p:cNvSpPr txBox="1"/>
          <p:nvPr/>
        </p:nvSpPr>
        <p:spPr>
          <a:xfrm>
            <a:off x="1000100" y="142852"/>
            <a:ext cx="700092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Кадровый  потенциал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4402454" y="41264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0" y="0"/>
                </a:moveTo>
                <a:lnTo>
                  <a:pt x="0" y="37211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3"/>
          <p:cNvSpPr txBox="1">
            <a:spLocks/>
          </p:cNvSpPr>
          <p:nvPr/>
        </p:nvSpPr>
        <p:spPr>
          <a:xfrm>
            <a:off x="1357290" y="285728"/>
            <a:ext cx="5545744" cy="505267"/>
          </a:xfrm>
          <a:prstGeom prst="rect">
            <a:avLst/>
          </a:prstGeom>
          <a:noFill/>
        </p:spPr>
        <p:txBody>
          <a:bodyPr vert="horz" wrap="square" lIns="0" tIns="12700" rIns="0" bIns="0" rtlCol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ru-RU" sz="3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Квалификационные категории</a:t>
            </a:r>
            <a:endParaRPr lang="ru-RU" sz="3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521" t="32353" r="32524" b="12745"/>
          <a:stretch/>
        </p:blipFill>
        <p:spPr bwMode="auto">
          <a:xfrm>
            <a:off x="2238813" y="972766"/>
            <a:ext cx="4327281" cy="3821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00232" y="4714884"/>
            <a:ext cx="50830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Повышение квалификации</a:t>
            </a: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29046466"/>
              </p:ext>
            </p:extLst>
          </p:nvPr>
        </p:nvGraphicFramePr>
        <p:xfrm>
          <a:off x="1428728" y="5357826"/>
          <a:ext cx="5801667" cy="82296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933889"/>
                <a:gridCol w="1933889"/>
                <a:gridCol w="1933889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2015-2016</a:t>
                      </a:r>
                      <a:endParaRPr lang="tt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2016-2017</a:t>
                      </a:r>
                      <a:endParaRPr lang="tt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2017-2018</a:t>
                      </a:r>
                      <a:endParaRPr lang="tt-RU" sz="18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5 человек</a:t>
                      </a:r>
                      <a:endParaRPr lang="tt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8 человек</a:t>
                      </a:r>
                      <a:endParaRPr lang="tt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10 человек</a:t>
                      </a:r>
                      <a:endParaRPr lang="tt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8009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 6"/>
          <p:cNvPicPr>
            <a:picLocks noGrp="1"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74" t="26503" r="6825" b="31973"/>
          <a:stretch/>
        </p:blipFill>
        <p:spPr>
          <a:xfrm>
            <a:off x="596534" y="1205219"/>
            <a:ext cx="3103123" cy="229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3740154"/>
            <a:ext cx="3203699" cy="2641174"/>
          </a:xfrm>
          <a:prstGeom prst="rect">
            <a:avLst/>
          </a:prstGeom>
        </p:spPr>
      </p:pic>
      <p:sp>
        <p:nvSpPr>
          <p:cNvPr id="7" name="AutoShape 2" descr="https://edu.tatar.ru/upload/news/162206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https://edu.tatar.ru/upload/news/162206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https://edu.tatar.ru/upload/news/1622062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3665779"/>
            <a:ext cx="3158753" cy="2570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Объект 4"/>
          <p:cNvPicPr>
            <a:picLocks noGrp="1"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681" b="14311"/>
          <a:stretch/>
        </p:blipFill>
        <p:spPr>
          <a:xfrm>
            <a:off x="4644008" y="1147630"/>
            <a:ext cx="2880320" cy="2410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object 4"/>
          <p:cNvSpPr txBox="1">
            <a:spLocks noGrp="1"/>
          </p:cNvSpPr>
          <p:nvPr>
            <p:ph type="title"/>
          </p:nvPr>
        </p:nvSpPr>
        <p:spPr>
          <a:xfrm>
            <a:off x="899592" y="285728"/>
            <a:ext cx="6480720" cy="504625"/>
          </a:xfrm>
          <a:prstGeom prst="rect">
            <a:avLst/>
          </a:prstGeom>
          <a:noFill/>
        </p:spPr>
        <p:txBody>
          <a:bodyPr vert="horz" wrap="square" lIns="0" tIns="12065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95"/>
              </a:spcBef>
            </a:pP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Профессиональное мастерство</a:t>
            </a:r>
            <a:endParaRPr lang="ru-RU" sz="3200" kern="1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445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928794" y="285728"/>
            <a:ext cx="5000660" cy="504625"/>
          </a:xfrm>
          <a:prstGeom prst="rect">
            <a:avLst/>
          </a:prstGeom>
          <a:noFill/>
        </p:spPr>
        <p:txBody>
          <a:bodyPr vert="horz" wrap="square" lIns="0" tIns="12065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95"/>
              </a:spcBef>
            </a:pP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Качество обучения</a:t>
            </a:r>
            <a:endParaRPr lang="ru-RU" sz="3200" kern="1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2869" y="2503042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2832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46453" y="2503042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2832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38577" y="2503042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2832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30955" y="2503042"/>
            <a:ext cx="0" cy="53340"/>
          </a:xfrm>
          <a:custGeom>
            <a:avLst/>
            <a:gdLst/>
            <a:ahLst/>
            <a:cxnLst/>
            <a:rect l="l" t="t" r="r" b="b"/>
            <a:pathLst>
              <a:path h="53339">
                <a:moveTo>
                  <a:pt x="0" y="0"/>
                </a:moveTo>
                <a:lnTo>
                  <a:pt x="0" y="52832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31209" y="3569080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579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766945" y="3569080"/>
            <a:ext cx="0" cy="60960"/>
          </a:xfrm>
          <a:custGeom>
            <a:avLst/>
            <a:gdLst/>
            <a:ahLst/>
            <a:cxnLst/>
            <a:rect l="l" t="t" r="r" b="b"/>
            <a:pathLst>
              <a:path h="60960">
                <a:moveTo>
                  <a:pt x="0" y="0"/>
                </a:moveTo>
                <a:lnTo>
                  <a:pt x="0" y="60579"/>
                </a:lnTo>
              </a:path>
            </a:pathLst>
          </a:custGeom>
          <a:ln w="9525">
            <a:solidFill>
              <a:srgbClr val="8585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6" name="Диаграмма 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47162014"/>
              </p:ext>
            </p:extLst>
          </p:nvPr>
        </p:nvGraphicFramePr>
        <p:xfrm>
          <a:off x="142844" y="1000108"/>
          <a:ext cx="8286808" cy="3500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7" name="object 4"/>
          <p:cNvSpPr txBox="1">
            <a:spLocks/>
          </p:cNvSpPr>
          <p:nvPr/>
        </p:nvSpPr>
        <p:spPr>
          <a:xfrm>
            <a:off x="3214678" y="4850259"/>
            <a:ext cx="1981200" cy="452120"/>
          </a:xfrm>
          <a:prstGeom prst="rect">
            <a:avLst/>
          </a:prstGeom>
          <a:noFill/>
        </p:spPr>
        <p:txBody>
          <a:bodyPr vert="horz" wrap="square" lIns="0" tIns="12065" rIns="0" bIns="0" rtlCol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ru-RU" sz="2800" kern="0" spc="-20" dirty="0" smtClean="0">
                <a:solidFill>
                  <a:srgbClr val="002060"/>
                </a:solidFill>
                <a:latin typeface="+mj-lt"/>
              </a:rPr>
              <a:t>Динамика</a:t>
            </a:r>
            <a:endParaRPr lang="ru-RU" sz="2800" kern="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8" name="object 4"/>
          <p:cNvSpPr txBox="1">
            <a:spLocks/>
          </p:cNvSpPr>
          <p:nvPr/>
        </p:nvSpPr>
        <p:spPr>
          <a:xfrm>
            <a:off x="2857488" y="5350325"/>
            <a:ext cx="2527324" cy="579005"/>
          </a:xfrm>
          <a:prstGeom prst="rect">
            <a:avLst/>
          </a:prstGeom>
          <a:noFill/>
        </p:spPr>
        <p:txBody>
          <a:bodyPr vert="horz" wrap="square" lIns="0" tIns="12065" rIns="0" bIns="0" rtlCol="0">
            <a:sp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marL="12700" algn="ctr">
              <a:spcBef>
                <a:spcPts val="95"/>
              </a:spcBef>
            </a:pPr>
            <a:r>
              <a:rPr lang="ru-RU" sz="1800" kern="0" spc="-20" dirty="0" smtClean="0">
                <a:latin typeface="+mj-lt"/>
              </a:rPr>
              <a:t>Качество</a:t>
            </a:r>
            <a:r>
              <a:rPr lang="ru-RU" sz="1800" kern="0" spc="-80" dirty="0" smtClean="0">
                <a:latin typeface="+mj-lt"/>
              </a:rPr>
              <a:t> </a:t>
            </a:r>
            <a:r>
              <a:rPr lang="ru-RU" sz="1800" kern="0" spc="-15" dirty="0" smtClean="0">
                <a:latin typeface="+mj-lt"/>
              </a:rPr>
              <a:t>обучения  +1.2 </a:t>
            </a:r>
          </a:p>
          <a:p>
            <a:pPr marL="12700" algn="ctr">
              <a:spcBef>
                <a:spcPts val="95"/>
              </a:spcBef>
            </a:pPr>
            <a:r>
              <a:rPr lang="ru-RU" sz="1800" kern="0" spc="-15" dirty="0" smtClean="0">
                <a:latin typeface="+mj-lt"/>
              </a:rPr>
              <a:t>Успеваемость  +0.1</a:t>
            </a:r>
            <a:endParaRPr lang="ru-RU" sz="1800" kern="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7510271" y="272795"/>
            <a:ext cx="551687" cy="7833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5720" y="182174"/>
            <a:ext cx="7929618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Независимая оценка  качества образования</a:t>
            </a:r>
            <a:b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</a:b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ВПР, 4 класс</a:t>
            </a:r>
            <a:endParaRPr lang="ru-RU" sz="3200" kern="1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25322991"/>
              </p:ext>
            </p:extLst>
          </p:nvPr>
        </p:nvGraphicFramePr>
        <p:xfrm>
          <a:off x="380498" y="1219200"/>
          <a:ext cx="7663626" cy="181176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344868"/>
                <a:gridCol w="1084132"/>
                <a:gridCol w="1524000"/>
                <a:gridCol w="990600"/>
                <a:gridCol w="1720026"/>
              </a:tblGrid>
              <a:tr h="14547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Предмет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</a:rPr>
                        <a:t>Ср.балл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Средняя </a:t>
                      </a:r>
                      <a:r>
                        <a:rPr lang="ru-RU" sz="1800" dirty="0" smtClean="0">
                          <a:effectLst/>
                        </a:rPr>
                        <a:t>оценка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40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2016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C00000"/>
                          </a:solidFill>
                          <a:effectLst/>
                        </a:rPr>
                        <a:t>2017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C00000"/>
                          </a:solidFill>
                          <a:effectLst/>
                        </a:rPr>
                        <a:t>2016</a:t>
                      </a:r>
                      <a:endParaRPr lang="ru-RU" sz="2000" b="1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2017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4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Русский язык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28,3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26,5 (-1.8)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3,8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3,9 (+0.1)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4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Математика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12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10,3 (-1.7)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4,2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3,8 (-0.4)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40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Окружающий</a:t>
                      </a:r>
                      <a:r>
                        <a:rPr lang="ru-RU" sz="2000" baseline="0" dirty="0" smtClean="0">
                          <a:effectLst/>
                        </a:rPr>
                        <a:t> мир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19.0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19,4 (+0.4)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3,9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</a:rPr>
                        <a:t>3,9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446640045"/>
              </p:ext>
            </p:extLst>
          </p:nvPr>
        </p:nvGraphicFramePr>
        <p:xfrm>
          <a:off x="0" y="3286124"/>
          <a:ext cx="4214810" cy="2714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40971814"/>
              </p:ext>
            </p:extLst>
          </p:nvPr>
        </p:nvGraphicFramePr>
        <p:xfrm>
          <a:off x="4267200" y="3286124"/>
          <a:ext cx="4162452" cy="269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7510271" y="272795"/>
            <a:ext cx="551687" cy="7833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14348" y="285728"/>
            <a:ext cx="7088505" cy="997068"/>
          </a:xfrm>
          <a:prstGeom prst="rect">
            <a:avLst/>
          </a:prstGeom>
          <a:noFill/>
        </p:spPr>
        <p:txBody>
          <a:bodyPr vert="horz" wrap="square" lIns="0" tIns="12065" rIns="0" bIns="0" rtlCol="0">
            <a:spAutoFit/>
          </a:bodyPr>
          <a:lstStyle/>
          <a:p>
            <a:pPr marL="12700" algn="ctr" rtl="0">
              <a:spcBef>
                <a:spcPts val="95"/>
              </a:spcBef>
            </a:pP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Основной государственный экзамен </a:t>
            </a:r>
            <a:b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</a:b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9 класс</a:t>
            </a:r>
            <a:endParaRPr lang="ru-RU" sz="3200" kern="1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52465197"/>
              </p:ext>
            </p:extLst>
          </p:nvPr>
        </p:nvGraphicFramePr>
        <p:xfrm>
          <a:off x="428596" y="1571612"/>
          <a:ext cx="7663626" cy="3845378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672716"/>
                <a:gridCol w="1010495"/>
                <a:gridCol w="1010495"/>
                <a:gridCol w="1484960"/>
                <a:gridCol w="1484960"/>
              </a:tblGrid>
              <a:tr h="29768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Предмет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Ср.балл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Средняя </a:t>
                      </a:r>
                      <a:r>
                        <a:rPr lang="ru-RU" sz="1800" dirty="0" smtClean="0">
                          <a:effectLst/>
                        </a:rPr>
                        <a:t>оценка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29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2016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2017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2016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2017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Русский язык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28.6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28.1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3.7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3.8 (+0.1)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Математика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14.2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14.0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3.4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3.4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Физика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15.0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3.2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Химия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22.5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4.0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Биология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18.7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19.0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3.0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3.1(+0.1)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География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15.6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15.9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2.7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2.9 (+0.2)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Обществознание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19.9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20.2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2.8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3.0 (+0.2)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Английский язык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61.0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2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Литература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-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10.0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-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123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фото от яны\кружки\P41301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23"/>
          <a:stretch/>
        </p:blipFill>
        <p:spPr bwMode="auto">
          <a:xfrm>
            <a:off x="4572000" y="3933056"/>
            <a:ext cx="3630993" cy="2159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H:\фото от яны\кружки\проектная работа на английско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44208"/>
            <a:ext cx="2178242" cy="29043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:\фото от яны\кружки\урок английского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168"/>
          <a:stretch/>
        </p:blipFill>
        <p:spPr bwMode="auto">
          <a:xfrm>
            <a:off x="508101" y="4412560"/>
            <a:ext cx="3498378" cy="1963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:\фото от яны\кружки\урок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8564"/>
            <a:ext cx="3078588" cy="2308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4"/>
          <p:cNvSpPr txBox="1">
            <a:spLocks noGrp="1"/>
          </p:cNvSpPr>
          <p:nvPr>
            <p:ph type="title"/>
          </p:nvPr>
        </p:nvSpPr>
        <p:spPr>
          <a:xfrm>
            <a:off x="1259632" y="404664"/>
            <a:ext cx="5811558" cy="504625"/>
          </a:xfrm>
          <a:prstGeom prst="rect">
            <a:avLst/>
          </a:prstGeom>
          <a:noFill/>
        </p:spPr>
        <p:txBody>
          <a:bodyPr vert="horz" wrap="square" lIns="0" tIns="12065" rIns="0" bIns="0" rtlCol="0">
            <a:spAutoFit/>
          </a:bodyPr>
          <a:lstStyle/>
          <a:p>
            <a:pPr algn="ctr" rtl="0">
              <a:lnSpc>
                <a:spcPct val="100000"/>
              </a:lnSpc>
              <a:spcBef>
                <a:spcPts val="95"/>
              </a:spcBef>
            </a:pPr>
            <a:r>
              <a:rPr lang="ru-RU" sz="3200" kern="1200" dirty="0" smtClean="0">
                <a:solidFill>
                  <a:srgbClr val="C00000"/>
                </a:solidFill>
                <a:latin typeface="+mj-lt"/>
                <a:ea typeface="+mn-ea"/>
                <a:cs typeface="Times New Roman" panose="02020603050405020304" pitchFamily="18" charset="0"/>
              </a:rPr>
              <a:t>Малая школьная академия наук</a:t>
            </a:r>
            <a:endParaRPr lang="ru-RU" sz="3200" kern="1200" dirty="0">
              <a:solidFill>
                <a:srgbClr val="C00000"/>
              </a:solidFill>
              <a:latin typeface="+mj-lt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924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/>
          <a:srcRect r="27881"/>
          <a:stretch/>
        </p:blipFill>
        <p:spPr bwMode="auto">
          <a:xfrm>
            <a:off x="457199" y="304800"/>
            <a:ext cx="3157387" cy="601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t="6878" b="10587"/>
          <a:stretch>
            <a:fillRect/>
          </a:stretch>
        </p:blipFill>
        <p:spPr bwMode="auto">
          <a:xfrm>
            <a:off x="3809999" y="304800"/>
            <a:ext cx="4468587" cy="2821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/>
          <a:srcRect l="7059" t="9126" r="7227" b="9445"/>
          <a:stretch>
            <a:fillRect/>
          </a:stretch>
        </p:blipFill>
        <p:spPr bwMode="auto">
          <a:xfrm>
            <a:off x="3810000" y="3276600"/>
            <a:ext cx="4468587" cy="3189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32772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152400"/>
            <a:ext cx="7848600" cy="99508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Результативность участия в конкурсах, проектах, конференциях</a:t>
            </a:r>
            <a:endParaRPr lang="tt-RU" sz="320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8713971"/>
              </p:ext>
            </p:extLst>
          </p:nvPr>
        </p:nvGraphicFramePr>
        <p:xfrm>
          <a:off x="457200" y="1295400"/>
          <a:ext cx="7829575" cy="30784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48096"/>
                <a:gridCol w="1317849"/>
                <a:gridCol w="1317849"/>
                <a:gridCol w="1379866"/>
                <a:gridCol w="1565915"/>
              </a:tblGrid>
              <a:tr h="0">
                <a:tc gridSpan="5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Количество Призеров</a:t>
                      </a:r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tt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t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t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t-RU"/>
                    </a:p>
                  </a:txBody>
                  <a:tcPr/>
                </a:tc>
              </a:tr>
              <a:tr h="353245"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/>
                        <a:t>Уровень мероприятия</a:t>
                      </a:r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2015-2016</a:t>
                      </a:r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2016-2017</a:t>
                      </a:r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2017-2018</a:t>
                      </a:r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Всего</a:t>
                      </a:r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anchor="ctr"/>
                </a:tc>
              </a:tr>
              <a:tr h="35052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Муниципальный </a:t>
                      </a:r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 5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 7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12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24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Городской</a:t>
                      </a:r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7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15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31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Республиканский</a:t>
                      </a:r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7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14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26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Всероссийский</a:t>
                      </a:r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Международный</a:t>
                      </a:r>
                      <a:endParaRPr lang="tt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tt-RU" sz="20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pic>
        <p:nvPicPr>
          <p:cNvPr id="5122" name="Picture 2" descr="G:\фото от яны\диплом 2 степени Андреева конференөия Вилҗкеева.jpg"/>
          <p:cNvPicPr>
            <a:picLocks noChangeAspect="1" noChangeArrowheads="1"/>
          </p:cNvPicPr>
          <p:nvPr/>
        </p:nvPicPr>
        <p:blipFill>
          <a:blip r:embed="rId2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751" y="4572000"/>
            <a:ext cx="1714499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фото от яны\диплом 2 степени ЛИхачева.jpg"/>
          <p:cNvPicPr>
            <a:picLocks noChangeAspect="1" noChangeArrowheads="1"/>
          </p:cNvPicPr>
          <p:nvPr/>
        </p:nvPicPr>
        <p:blipFill>
          <a:blip r:embed="rId3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4280" y="4365287"/>
            <a:ext cx="1511757" cy="207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фото от яны\диплом 2 степени Никифорова конференөии Вилҗкеева.jpg"/>
          <p:cNvPicPr>
            <a:picLocks noChangeAspect="1" noChangeArrowheads="1"/>
          </p:cNvPicPr>
          <p:nvPr/>
        </p:nvPicPr>
        <p:blipFill>
          <a:blip r:embed="rId4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6037" y="4502285"/>
            <a:ext cx="1709635" cy="227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фото от яны\диплом 3 степени Лихачева.jpg"/>
          <p:cNvPicPr>
            <a:picLocks noChangeAspect="1" noChangeArrowheads="1"/>
          </p:cNvPicPr>
          <p:nvPr/>
        </p:nvPicPr>
        <p:blipFill>
          <a:blip r:embed="rId5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365287"/>
            <a:ext cx="1495825" cy="2054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:\фото от яны\диплом куданкина и петрова 001.jpg"/>
          <p:cNvPicPr>
            <a:picLocks noChangeAspect="1" noChangeArrowheads="1"/>
          </p:cNvPicPr>
          <p:nvPr/>
        </p:nvPicPr>
        <p:blipFill>
          <a:blip r:embed="rId6"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9112" y="4523361"/>
            <a:ext cx="1663995" cy="228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776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87824" y="4950989"/>
            <a:ext cx="21984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1600" b="1" dirty="0"/>
              <a:t>Казанская </a:t>
            </a:r>
            <a:r>
              <a:rPr lang="ru-RU" sz="1600" b="1" dirty="0" err="1" smtClean="0"/>
              <a:t>мастериада</a:t>
            </a:r>
            <a:endParaRPr lang="ru-RU" sz="1600" b="1" dirty="0" smtClean="0"/>
          </a:p>
          <a:p>
            <a:pPr algn="ctr" fontAlgn="base"/>
            <a:r>
              <a:rPr lang="ru-RU" sz="1600" b="1" dirty="0" smtClean="0">
                <a:solidFill>
                  <a:srgbClr val="C00000"/>
                </a:solidFill>
              </a:rPr>
              <a:t>2 место и 3 место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s://edu.tatar.ru/upload/news/15894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7562" y="2806570"/>
            <a:ext cx="2983076" cy="1966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edu.tatar.ru/upload/news/132602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573"/>
          <a:stretch/>
        </p:blipFill>
        <p:spPr bwMode="auto">
          <a:xfrm>
            <a:off x="5997304" y="1228956"/>
            <a:ext cx="2270954" cy="167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770707" y="2988890"/>
            <a:ext cx="27241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smtClean="0"/>
              <a:t>НПК «</a:t>
            </a:r>
            <a:r>
              <a:rPr lang="ru-RU" sz="1600" b="1" dirty="0" err="1" smtClean="0"/>
              <a:t>Онегенские</a:t>
            </a:r>
            <a:r>
              <a:rPr lang="ru-RU" sz="1600" b="1" dirty="0" smtClean="0"/>
              <a:t> чтения»  </a:t>
            </a:r>
          </a:p>
          <a:p>
            <a:pPr algn="ctr" fontAlgn="base"/>
            <a:r>
              <a:rPr lang="ru-RU" sz="1600" b="1" dirty="0" smtClean="0"/>
              <a:t>г. Зеленодольск</a:t>
            </a:r>
          </a:p>
          <a:p>
            <a:pPr algn="ctr" fontAlgn="base"/>
            <a:r>
              <a:rPr lang="ru-RU" sz="1600" b="1" dirty="0" smtClean="0">
                <a:solidFill>
                  <a:srgbClr val="C00000"/>
                </a:solidFill>
              </a:rPr>
              <a:t>1 место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892786" y="5975858"/>
            <a:ext cx="24443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smtClean="0"/>
              <a:t>НПК им. Д.С. Лихачева </a:t>
            </a:r>
          </a:p>
          <a:p>
            <a:pPr algn="ctr" fontAlgn="base"/>
            <a:r>
              <a:rPr lang="ru-RU" sz="1600" b="1" dirty="0" smtClean="0">
                <a:solidFill>
                  <a:srgbClr val="C00000"/>
                </a:solidFill>
              </a:rPr>
              <a:t>3 место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1" name="Picture 5" descr="C:\Users\Вадим\Desktop\-P4igjmfudU.jpg"/>
          <p:cNvPicPr>
            <a:picLocks noChangeAspect="1" noChangeArrowheads="1"/>
          </p:cNvPicPr>
          <p:nvPr/>
        </p:nvPicPr>
        <p:blipFill>
          <a:blip r:embed="rId4" cstate="print"/>
          <a:srcRect l="14745" t="10257" r="27563" b="10255"/>
          <a:stretch>
            <a:fillRect/>
          </a:stretch>
        </p:blipFill>
        <p:spPr bwMode="auto">
          <a:xfrm>
            <a:off x="6126525" y="3933056"/>
            <a:ext cx="1976905" cy="2042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4451"/>
          <a:stretch/>
        </p:blipFill>
        <p:spPr>
          <a:xfrm>
            <a:off x="234205" y="3827988"/>
            <a:ext cx="2251283" cy="1967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76734" y="5795584"/>
            <a:ext cx="23662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smtClean="0"/>
              <a:t>НПК им. </a:t>
            </a:r>
            <a:r>
              <a:rPr lang="ru-RU" sz="1600" b="1" dirty="0" err="1" smtClean="0"/>
              <a:t>Д.В.Вилькеева</a:t>
            </a:r>
            <a:endParaRPr lang="ru-RU" sz="1600" b="1" dirty="0" smtClean="0"/>
          </a:p>
          <a:p>
            <a:pPr algn="ctr" fontAlgn="base"/>
            <a:r>
              <a:rPr lang="ru-RU" sz="1600" b="1" dirty="0" smtClean="0">
                <a:solidFill>
                  <a:srgbClr val="C00000"/>
                </a:solidFill>
              </a:rPr>
              <a:t>3 место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7170" name="Picture 2" descr="H:\Старт в науку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182"/>
          <a:stretch/>
        </p:blipFill>
        <p:spPr bwMode="auto">
          <a:xfrm>
            <a:off x="278783" y="1136455"/>
            <a:ext cx="2179626" cy="1925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26160" y="3112000"/>
            <a:ext cx="22322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600" b="1" dirty="0" smtClean="0"/>
              <a:t>НПК и «Старт в науку»</a:t>
            </a:r>
          </a:p>
          <a:p>
            <a:pPr algn="ctr" fontAlgn="base"/>
            <a:r>
              <a:rPr lang="ru-RU" sz="1600" b="1" dirty="0" smtClean="0">
                <a:solidFill>
                  <a:srgbClr val="C00000"/>
                </a:solidFill>
              </a:rPr>
              <a:t>1 место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04800" y="152400"/>
            <a:ext cx="7848600" cy="995083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algn="ctr"/>
            <a:r>
              <a:rPr lang="ru-RU" sz="3200" kern="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Результативность участия в конкурсах, проектах, конференциях</a:t>
            </a:r>
            <a:endParaRPr lang="tt-RU" sz="3200" kern="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568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ipl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642918"/>
            <a:ext cx="1173161" cy="1651799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dipl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714356"/>
            <a:ext cx="1173655" cy="1653036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H:\все что нужно\2013-2014 учебный год\все с компьютера\2012-2013 уч. год\91 Бикетова Янина Олеговна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334" y="1342459"/>
            <a:ext cx="1153194" cy="1581169"/>
          </a:xfrm>
          <a:prstGeom prst="round2DiagRect">
            <a:avLst/>
          </a:prstGeom>
          <a:noFill/>
        </p:spPr>
      </p:pic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381001" y="32118"/>
            <a:ext cx="8534400" cy="6822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3200" b="1" dirty="0">
                <a:solidFill>
                  <a:srgbClr val="FF0000"/>
                </a:solidFill>
              </a:rPr>
              <a:t>Результаты </a:t>
            </a:r>
            <a:r>
              <a:rPr lang="ru-RU" sz="3200" b="1" dirty="0" smtClean="0">
                <a:solidFill>
                  <a:srgbClr val="FF0000"/>
                </a:solidFill>
              </a:rPr>
              <a:t>дистанционных олимпиад, </a:t>
            </a:r>
          </a:p>
          <a:p>
            <a:pPr>
              <a:lnSpc>
                <a:spcPts val="2300"/>
              </a:lnSpc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3200" b="1" dirty="0" smtClean="0">
                <a:solidFill>
                  <a:srgbClr val="FF0000"/>
                </a:solidFill>
              </a:rPr>
              <a:t>конкурсов и конференций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7896" name="Picture 8" descr="СМИ 1 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213" y="765175"/>
            <a:ext cx="1530350" cy="2101850"/>
          </a:xfrm>
          <a:prstGeom prst="round2DiagRect">
            <a:avLst/>
          </a:prstGeom>
          <a:noFill/>
        </p:spPr>
      </p:pic>
      <p:pic>
        <p:nvPicPr>
          <p:cNvPr id="37897" name="Picture 9" descr="международка 0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2714620"/>
            <a:ext cx="1520825" cy="2087562"/>
          </a:xfrm>
          <a:prstGeom prst="round2DiagRect">
            <a:avLst/>
          </a:prstGeom>
          <a:noFill/>
        </p:spPr>
      </p:pic>
      <p:pic>
        <p:nvPicPr>
          <p:cNvPr id="37899" name="Picture 11" descr="международка 2013 год 1место 0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57554" y="2071678"/>
            <a:ext cx="1643074" cy="2353252"/>
          </a:xfrm>
          <a:prstGeom prst="round2DiagRect">
            <a:avLst/>
          </a:prstGeom>
          <a:noFill/>
        </p:spPr>
      </p:pic>
      <p:pic>
        <p:nvPicPr>
          <p:cNvPr id="37900" name="Picture 12" descr="международка граммота 00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571744"/>
            <a:ext cx="1582738" cy="2173287"/>
          </a:xfrm>
          <a:prstGeom prst="round2DiagRect">
            <a:avLst/>
          </a:prstGeom>
          <a:noFill/>
        </p:spPr>
      </p:pic>
      <p:pic>
        <p:nvPicPr>
          <p:cNvPr id="37901" name="Picture 13" descr="мозаика презентаций 2 00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51725" y="908050"/>
            <a:ext cx="1343025" cy="1843088"/>
          </a:xfrm>
          <a:prstGeom prst="round2DiagRect">
            <a:avLst/>
          </a:prstGeom>
          <a:noFill/>
        </p:spPr>
      </p:pic>
      <p:pic>
        <p:nvPicPr>
          <p:cNvPr id="37902" name="Picture 14" descr="сертификат ФГОС 2015 год 00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571604" y="1357298"/>
            <a:ext cx="1689100" cy="2317750"/>
          </a:xfrm>
          <a:prstGeom prst="round2DiagRect">
            <a:avLst/>
          </a:prstGeom>
          <a:noFill/>
        </p:spPr>
      </p:pic>
      <p:pic>
        <p:nvPicPr>
          <p:cNvPr id="37903" name="Picture 15" descr="учитель исследователь 00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867400" y="836613"/>
            <a:ext cx="1425575" cy="1957387"/>
          </a:xfrm>
          <a:prstGeom prst="round2DiagRect">
            <a:avLst/>
          </a:prstGeom>
          <a:noFill/>
        </p:spPr>
      </p:pic>
      <p:pic>
        <p:nvPicPr>
          <p:cNvPr id="37904" name="Picture 16" descr="один день из жизни 2013 00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27538" y="836613"/>
            <a:ext cx="1322387" cy="1814512"/>
          </a:xfrm>
          <a:prstGeom prst="round2DiagRect">
            <a:avLst/>
          </a:prstGeom>
          <a:noFill/>
        </p:spPr>
      </p:pic>
      <p:pic>
        <p:nvPicPr>
          <p:cNvPr id="37906" name="Picture 18" descr="ПРИЛОЖЕНИЕ 3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14480" y="3286124"/>
            <a:ext cx="1741487" cy="2390775"/>
          </a:xfrm>
          <a:prstGeom prst="round2DiagRect">
            <a:avLst/>
          </a:prstGeom>
          <a:noFill/>
        </p:spPr>
      </p:pic>
      <p:pic>
        <p:nvPicPr>
          <p:cNvPr id="37908" name="Picture 20" descr="ПРИЛОЖЕНИЕ 2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643042" y="4287837"/>
            <a:ext cx="1871662" cy="2570163"/>
          </a:xfrm>
          <a:prstGeom prst="round2DiagRect">
            <a:avLst/>
          </a:prstGeom>
          <a:noFill/>
        </p:spPr>
      </p:pic>
      <p:pic>
        <p:nvPicPr>
          <p:cNvPr id="37910" name="Picture 22" descr="ПРИЛОЖЕНИЕ 47 001"/>
          <p:cNvPicPr>
            <a:picLocks noChangeAspect="1" noChangeArrowheads="1"/>
          </p:cNvPicPr>
          <p:nvPr/>
        </p:nvPicPr>
        <p:blipFill>
          <a:blip r:embed="rId15" cstate="print"/>
          <a:srcRect l="15730" r="16635" b="29561"/>
          <a:stretch>
            <a:fillRect/>
          </a:stretch>
        </p:blipFill>
        <p:spPr bwMode="auto">
          <a:xfrm>
            <a:off x="214282" y="3857628"/>
            <a:ext cx="1521294" cy="2174899"/>
          </a:xfrm>
          <a:prstGeom prst="round2DiagRect">
            <a:avLst/>
          </a:prstGeom>
          <a:noFill/>
        </p:spPr>
      </p:pic>
      <p:pic>
        <p:nvPicPr>
          <p:cNvPr id="37909" name="Picture 21" descr="ПРИЛОЖЕНИЕ 4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00034" y="4860925"/>
            <a:ext cx="1428760" cy="1962205"/>
          </a:xfrm>
          <a:prstGeom prst="round2DiagRect">
            <a:avLst/>
          </a:prstGeom>
          <a:noFill/>
        </p:spPr>
      </p:pic>
      <p:pic>
        <p:nvPicPr>
          <p:cNvPr id="37907" name="Picture 19" descr="ПРИЛОЖЕНИЕ 25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500430" y="4286256"/>
            <a:ext cx="1712930" cy="2351110"/>
          </a:xfrm>
          <a:prstGeom prst="round2DiagRect">
            <a:avLst/>
          </a:prstGeom>
          <a:noFill/>
        </p:spPr>
      </p:pic>
      <p:pic>
        <p:nvPicPr>
          <p:cNvPr id="37911" name="Picture 23" descr="приложение 53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429388" y="2500306"/>
            <a:ext cx="1417638" cy="1944688"/>
          </a:xfrm>
          <a:prstGeom prst="round2DiagRect">
            <a:avLst/>
          </a:prstGeom>
          <a:noFill/>
        </p:spPr>
      </p:pic>
      <p:pic>
        <p:nvPicPr>
          <p:cNvPr id="37912" name="Picture 24" descr="ПРИЛОЖЕНИЕ 28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727950" y="2214554"/>
            <a:ext cx="1416050" cy="1944688"/>
          </a:xfrm>
          <a:prstGeom prst="round2DiagRect">
            <a:avLst/>
          </a:prstGeom>
          <a:noFill/>
        </p:spPr>
      </p:pic>
      <p:pic>
        <p:nvPicPr>
          <p:cNvPr id="48131" name="Picture 3" descr="C:\Users\школа 31\Downloads\Галеев Эмпиль НАЦРАЗВИТИЕ 2016 001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929190" y="3643314"/>
            <a:ext cx="2398719" cy="1747140"/>
          </a:xfrm>
          <a:prstGeom prst="round2DiagRect">
            <a:avLst/>
          </a:prstGeom>
          <a:noFill/>
        </p:spPr>
      </p:pic>
      <p:pic>
        <p:nvPicPr>
          <p:cNvPr id="48130" name="Picture 2" descr="C:\Users\школа 31\Downloads\Бикетов Матвей и Эмиль НАЦРАЗВИТИЕ 2016 001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286380" y="5072074"/>
            <a:ext cx="2451973" cy="1785926"/>
          </a:xfrm>
          <a:prstGeom prst="round2DiagRect">
            <a:avLst/>
          </a:prstGeom>
          <a:noFill/>
        </p:spPr>
      </p:pic>
      <p:pic>
        <p:nvPicPr>
          <p:cNvPr id="37905" name="Picture 17" descr="ПРИЛОЖЕНИЕ 40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402512" y="3857628"/>
            <a:ext cx="1741488" cy="2390775"/>
          </a:xfrm>
          <a:prstGeom prst="round2Diag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82689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212" y="228600"/>
            <a:ext cx="8238440" cy="492443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Межрегиональные </a:t>
            </a:r>
            <a:r>
              <a:rPr lang="ru-RU" sz="3200" dirty="0" err="1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Джалиловские</a:t>
            </a:r>
            <a:r>
              <a:rPr lang="ru-RU" sz="320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чтения</a:t>
            </a:r>
            <a:endParaRPr lang="ru-RU" sz="320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098" name="Picture 2" descr="G:\фото от яны\1Джалиловская  Конференц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723" y="857232"/>
            <a:ext cx="4072556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723" y="3657600"/>
            <a:ext cx="4072556" cy="2636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857232"/>
            <a:ext cx="3657600" cy="2556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G:\фото от яны\конференция Ушинского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92" t="21060" r="6646"/>
          <a:stretch>
            <a:fillRect/>
          </a:stretch>
        </p:blipFill>
        <p:spPr bwMode="auto">
          <a:xfrm>
            <a:off x="4572000" y="3643314"/>
            <a:ext cx="3650251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77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endParaRPr b="1" spc="-30"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1887" y="1869547"/>
            <a:ext cx="2207866" cy="15774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46154" y="1623616"/>
            <a:ext cx="2265996" cy="16815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332708" y="1205367"/>
            <a:ext cx="3024336" cy="25246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21119" y="1989126"/>
            <a:ext cx="2067323" cy="14770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9969" y="1371303"/>
            <a:ext cx="207170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445" algn="ctr">
              <a:lnSpc>
                <a:spcPct val="100000"/>
              </a:lnSpc>
              <a:spcBef>
                <a:spcPts val="95"/>
              </a:spcBef>
            </a:pPr>
            <a:r>
              <a:rPr lang="ru-RU" sz="1600" b="1" spc="-5" dirty="0" smtClean="0">
                <a:cs typeface="Times New Roman"/>
              </a:rPr>
              <a:t>Семейное воспитание</a:t>
            </a:r>
            <a:endParaRPr sz="1600" dirty="0"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46154" y="1115395"/>
            <a:ext cx="2232247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49530" algn="ctr">
              <a:lnSpc>
                <a:spcPct val="100000"/>
              </a:lnSpc>
              <a:spcBef>
                <a:spcPts val="95"/>
              </a:spcBef>
            </a:pPr>
            <a:r>
              <a:rPr lang="ru-RU" sz="1600" b="1" spc="-5" dirty="0" smtClean="0">
                <a:cs typeface="Times New Roman"/>
              </a:rPr>
              <a:t>О</a:t>
            </a:r>
            <a:r>
              <a:rPr sz="1600" b="1" spc="-5" dirty="0" err="1" smtClean="0">
                <a:cs typeface="Times New Roman"/>
              </a:rPr>
              <a:t>б</a:t>
            </a:r>
            <a:r>
              <a:rPr sz="1600" b="1" spc="-10" dirty="0" err="1" smtClean="0">
                <a:cs typeface="Times New Roman"/>
              </a:rPr>
              <a:t>щ</a:t>
            </a:r>
            <a:r>
              <a:rPr sz="1600" b="1" spc="10" dirty="0" err="1" smtClean="0">
                <a:cs typeface="Times New Roman"/>
              </a:rPr>
              <a:t>е</a:t>
            </a:r>
            <a:r>
              <a:rPr sz="1600" b="1" spc="-5" dirty="0" err="1" smtClean="0">
                <a:cs typeface="Times New Roman"/>
              </a:rPr>
              <a:t>с</a:t>
            </a:r>
            <a:r>
              <a:rPr sz="1600" b="1" spc="-25" dirty="0" err="1" smtClean="0">
                <a:cs typeface="Times New Roman"/>
              </a:rPr>
              <a:t>т</a:t>
            </a:r>
            <a:r>
              <a:rPr sz="1600" b="1" spc="-10" dirty="0" err="1" smtClean="0">
                <a:cs typeface="Times New Roman"/>
              </a:rPr>
              <a:t>ве</a:t>
            </a:r>
            <a:r>
              <a:rPr sz="1600" b="1" spc="-5" dirty="0" err="1" smtClean="0">
                <a:cs typeface="Times New Roman"/>
              </a:rPr>
              <a:t>н</a:t>
            </a:r>
            <a:r>
              <a:rPr sz="1600" b="1" spc="-10" dirty="0" err="1" smtClean="0">
                <a:cs typeface="Times New Roman"/>
              </a:rPr>
              <a:t>н</a:t>
            </a:r>
            <a:r>
              <a:rPr sz="1600" b="1" spc="-5" dirty="0" err="1" smtClean="0">
                <a:cs typeface="Times New Roman"/>
              </a:rPr>
              <a:t>ы</a:t>
            </a:r>
            <a:r>
              <a:rPr lang="ru-RU" sz="1600" b="1" spc="-5" dirty="0" smtClean="0">
                <a:cs typeface="Times New Roman"/>
              </a:rPr>
              <a:t>е</a:t>
            </a:r>
            <a:r>
              <a:rPr sz="1600" b="1" spc="-5" dirty="0" smtClean="0">
                <a:cs typeface="Times New Roman"/>
              </a:rPr>
              <a:t>  </a:t>
            </a:r>
            <a:r>
              <a:rPr sz="1600" b="1" spc="-10" dirty="0" err="1" smtClean="0">
                <a:cs typeface="Times New Roman"/>
              </a:rPr>
              <a:t>объединени</a:t>
            </a:r>
            <a:r>
              <a:rPr lang="ru-RU" sz="1600" b="1" spc="-10" dirty="0" smtClean="0">
                <a:cs typeface="Times New Roman"/>
              </a:rPr>
              <a:t>я</a:t>
            </a:r>
            <a:endParaRPr sz="1600" dirty="0"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98716" y="857572"/>
            <a:ext cx="148780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cs typeface="Times New Roman"/>
              </a:rPr>
              <a:t>Гражданско </a:t>
            </a:r>
            <a:r>
              <a:rPr sz="1600" b="1" spc="-5" dirty="0">
                <a:cs typeface="Times New Roman"/>
              </a:rPr>
              <a:t>–  </a:t>
            </a:r>
            <a:r>
              <a:rPr sz="1600" b="1" spc="-10" dirty="0">
                <a:cs typeface="Times New Roman"/>
              </a:rPr>
              <a:t>п</a:t>
            </a:r>
            <a:r>
              <a:rPr sz="1600" b="1" spc="-35" dirty="0">
                <a:cs typeface="Times New Roman"/>
              </a:rPr>
              <a:t>а</a:t>
            </a:r>
            <a:r>
              <a:rPr sz="1600" b="1" dirty="0">
                <a:cs typeface="Times New Roman"/>
              </a:rPr>
              <a:t>т</a:t>
            </a:r>
            <a:r>
              <a:rPr sz="1600" b="1" spc="-10" dirty="0">
                <a:cs typeface="Times New Roman"/>
              </a:rPr>
              <a:t>р</a:t>
            </a:r>
            <a:r>
              <a:rPr sz="1600" b="1" spc="-5" dirty="0">
                <a:cs typeface="Times New Roman"/>
              </a:rPr>
              <a:t>и</a:t>
            </a:r>
            <a:r>
              <a:rPr sz="1600" b="1" spc="-25" dirty="0">
                <a:cs typeface="Times New Roman"/>
              </a:rPr>
              <a:t>от</a:t>
            </a:r>
            <a:r>
              <a:rPr sz="1600" b="1" spc="-10" dirty="0">
                <a:cs typeface="Times New Roman"/>
              </a:rPr>
              <a:t>ич</a:t>
            </a:r>
            <a:r>
              <a:rPr sz="1600" b="1" spc="20" dirty="0">
                <a:cs typeface="Times New Roman"/>
              </a:rPr>
              <a:t>е</a:t>
            </a:r>
            <a:r>
              <a:rPr sz="1600" b="1" spc="-5" dirty="0">
                <a:cs typeface="Times New Roman"/>
              </a:rPr>
              <a:t>с</a:t>
            </a:r>
            <a:r>
              <a:rPr sz="1600" b="1" spc="-25" dirty="0">
                <a:cs typeface="Times New Roman"/>
              </a:rPr>
              <a:t>к</a:t>
            </a:r>
            <a:r>
              <a:rPr sz="1600" b="1" spc="-5" dirty="0">
                <a:cs typeface="Times New Roman"/>
              </a:rPr>
              <a:t>ое  воспитание</a:t>
            </a:r>
            <a:endParaRPr sz="1600" dirty="0"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91514" y="1115395"/>
            <a:ext cx="1552733" cy="750847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1600" b="1" spc="-15" dirty="0" err="1" smtClean="0">
                <a:cs typeface="Times New Roman"/>
              </a:rPr>
              <a:t>Духовно</a:t>
            </a:r>
            <a:r>
              <a:rPr lang="ru-RU" sz="1600" b="1" spc="-15" dirty="0" smtClean="0">
                <a:cs typeface="Times New Roman"/>
              </a:rPr>
              <a:t>-</a:t>
            </a:r>
            <a:r>
              <a:rPr sz="1600" b="1" spc="-10" dirty="0" err="1" smtClean="0">
                <a:cs typeface="Times New Roman"/>
              </a:rPr>
              <a:t>н</a:t>
            </a:r>
            <a:r>
              <a:rPr sz="1600" b="1" spc="-5" dirty="0" err="1" smtClean="0">
                <a:cs typeface="Times New Roman"/>
              </a:rPr>
              <a:t>ра</a:t>
            </a:r>
            <a:r>
              <a:rPr sz="1600" b="1" spc="15" dirty="0" err="1" smtClean="0">
                <a:cs typeface="Times New Roman"/>
              </a:rPr>
              <a:t>в</a:t>
            </a:r>
            <a:r>
              <a:rPr sz="1600" b="1" spc="-5" dirty="0" err="1" smtClean="0">
                <a:cs typeface="Times New Roman"/>
              </a:rPr>
              <a:t>с</a:t>
            </a:r>
            <a:r>
              <a:rPr sz="1600" b="1" spc="-25" dirty="0" err="1" smtClean="0">
                <a:cs typeface="Times New Roman"/>
              </a:rPr>
              <a:t>т</a:t>
            </a:r>
            <a:r>
              <a:rPr sz="1600" b="1" spc="-10" dirty="0" err="1" smtClean="0">
                <a:cs typeface="Times New Roman"/>
              </a:rPr>
              <a:t>ве</a:t>
            </a:r>
            <a:r>
              <a:rPr sz="1600" b="1" spc="-5" dirty="0" err="1" smtClean="0">
                <a:cs typeface="Times New Roman"/>
              </a:rPr>
              <a:t>н</a:t>
            </a:r>
            <a:r>
              <a:rPr sz="1600" b="1" spc="-10" dirty="0" err="1" smtClean="0">
                <a:cs typeface="Times New Roman"/>
              </a:rPr>
              <a:t>н</a:t>
            </a:r>
            <a:r>
              <a:rPr sz="1600" b="1" dirty="0" err="1" smtClean="0">
                <a:cs typeface="Times New Roman"/>
              </a:rPr>
              <a:t>о</a:t>
            </a:r>
            <a:r>
              <a:rPr sz="1600" b="1" spc="-5" dirty="0" err="1" smtClean="0">
                <a:cs typeface="Times New Roman"/>
              </a:rPr>
              <a:t>е</a:t>
            </a:r>
            <a:r>
              <a:rPr sz="1600" b="1" spc="-5" dirty="0" smtClean="0">
                <a:cs typeface="Times New Roman"/>
              </a:rPr>
              <a:t>  </a:t>
            </a:r>
            <a:r>
              <a:rPr sz="1600" b="1" spc="-5" dirty="0">
                <a:cs typeface="Times New Roman"/>
              </a:rPr>
              <a:t>воспитание</a:t>
            </a:r>
            <a:endParaRPr sz="1600" dirty="0"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1887" y="4560500"/>
            <a:ext cx="2550104" cy="166912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26203" y="4249662"/>
            <a:ext cx="2177734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30" dirty="0">
                <a:cs typeface="Times New Roman"/>
              </a:rPr>
              <a:t>Трудовое</a:t>
            </a:r>
            <a:r>
              <a:rPr b="1" spc="-70" dirty="0">
                <a:cs typeface="Times New Roman"/>
              </a:rPr>
              <a:t> </a:t>
            </a:r>
            <a:r>
              <a:rPr b="1" spc="-5" dirty="0">
                <a:cs typeface="Times New Roman"/>
              </a:rPr>
              <a:t>воспитание</a:t>
            </a:r>
            <a:endParaRPr dirty="0"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940152" y="4538844"/>
            <a:ext cx="2547364" cy="18422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045761" y="4249662"/>
            <a:ext cx="2412097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b="1" spc="-30" dirty="0">
                <a:cs typeface="Times New Roman"/>
              </a:rPr>
              <a:t>Физическое воспитание</a:t>
            </a:r>
          </a:p>
        </p:txBody>
      </p:sp>
      <p:sp>
        <p:nvSpPr>
          <p:cNvPr id="15" name="object 15"/>
          <p:cNvSpPr/>
          <p:nvPr/>
        </p:nvSpPr>
        <p:spPr>
          <a:xfrm>
            <a:off x="3112751" y="4255911"/>
            <a:ext cx="2439914" cy="21095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238768" y="113813"/>
            <a:ext cx="6353213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69620">
              <a:lnSpc>
                <a:spcPct val="100000"/>
              </a:lnSpc>
              <a:spcBef>
                <a:spcPts val="95"/>
              </a:spcBef>
            </a:pPr>
            <a:r>
              <a:rPr lang="ru-RU" sz="2200" b="1" spc="-10" dirty="0" smtClean="0">
                <a:solidFill>
                  <a:srgbClr val="C00000"/>
                </a:solidFill>
                <a:cs typeface="Times New Roman"/>
              </a:rPr>
              <a:t>Ориентиры</a:t>
            </a:r>
            <a:r>
              <a:rPr sz="2200" b="1" spc="-10" dirty="0" smtClean="0">
                <a:solidFill>
                  <a:srgbClr val="C00000"/>
                </a:solidFill>
                <a:cs typeface="Times New Roman"/>
              </a:rPr>
              <a:t> </a:t>
            </a:r>
            <a:r>
              <a:rPr lang="ru-RU" sz="2200" b="1" spc="-10" dirty="0" smtClean="0">
                <a:solidFill>
                  <a:srgbClr val="C00000"/>
                </a:solidFill>
                <a:cs typeface="Times New Roman"/>
              </a:rPr>
              <a:t>воспитательной работы</a:t>
            </a:r>
            <a:endParaRPr sz="2200" dirty="0">
              <a:solidFill>
                <a:srgbClr val="C00000"/>
              </a:solidFill>
              <a:cs typeface="Times New Roman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89825" y="3886579"/>
            <a:ext cx="29527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844"/>
              </a:spcBef>
            </a:pPr>
            <a:r>
              <a:rPr lang="ru-RU" b="1" spc="-10" dirty="0">
                <a:cs typeface="Times New Roman"/>
              </a:rPr>
              <a:t>Экологическое</a:t>
            </a:r>
            <a:r>
              <a:rPr lang="ru-RU" b="1" spc="5" dirty="0">
                <a:cs typeface="Times New Roman"/>
              </a:rPr>
              <a:t> </a:t>
            </a:r>
            <a:r>
              <a:rPr lang="ru-RU" b="1" spc="-5" dirty="0">
                <a:cs typeface="Times New Roman"/>
              </a:rPr>
              <a:t>воспитание</a:t>
            </a:r>
            <a:endParaRPr lang="ru-RU" dirty="0"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Зам. директора по УР\Desktop\осенние доброделки\IMG-20170919-WA0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33"/>
          <a:stretch/>
        </p:blipFill>
        <p:spPr bwMode="auto">
          <a:xfrm>
            <a:off x="373979" y="1124744"/>
            <a:ext cx="3542670" cy="2214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523" r="6947"/>
          <a:stretch/>
        </p:blipFill>
        <p:spPr bwMode="auto">
          <a:xfrm>
            <a:off x="4563886" y="1124744"/>
            <a:ext cx="3503316" cy="2300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H:\фото от яны\хоспис Вавилова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478"/>
          <a:stretch/>
        </p:blipFill>
        <p:spPr bwMode="auto">
          <a:xfrm>
            <a:off x="346345" y="3773766"/>
            <a:ext cx="3430710" cy="2303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69060" y="332656"/>
            <a:ext cx="7848600" cy="497541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algn="ctr"/>
            <a:r>
              <a:rPr lang="ru-RU" sz="3200" kern="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«Школа – территория добра»</a:t>
            </a:r>
            <a:endParaRPr lang="tt-RU" sz="3200" kern="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058" name="Picture 10" descr="G:\фото для отчета\Кот и пес\IMG-20170430-WA001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657" b="23733"/>
          <a:stretch/>
        </p:blipFill>
        <p:spPr bwMode="auto">
          <a:xfrm>
            <a:off x="4543731" y="3773766"/>
            <a:ext cx="3523471" cy="2377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998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G:\фото для отчета\патриотическое воспитание\20170112_1507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3128742" cy="2511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фото для отчета\патриотическое воспитание\20170112_1453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2680" y="3789039"/>
            <a:ext cx="3197740" cy="239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G:\фото для отчета\патриотическое воспитание\IMG_20160422_1135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89040"/>
            <a:ext cx="3059104" cy="2294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G:\фото для отчета\патриотическое воспитание\20170112_14314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675" b="17673"/>
          <a:stretch/>
        </p:blipFill>
        <p:spPr bwMode="auto">
          <a:xfrm>
            <a:off x="4652680" y="1161572"/>
            <a:ext cx="3197740" cy="2330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69060" y="332656"/>
            <a:ext cx="7848600" cy="497541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algn="ctr"/>
            <a:r>
              <a:rPr lang="ru-RU" sz="3200" kern="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Музейное движение</a:t>
            </a:r>
            <a:endParaRPr lang="tt-RU" sz="3200" kern="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973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110" y="1052736"/>
            <a:ext cx="3360373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1029966"/>
            <a:ext cx="3261596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16" y="3761155"/>
            <a:ext cx="3262795" cy="2447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789040"/>
            <a:ext cx="3295915" cy="2471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716016" y="389906"/>
            <a:ext cx="3473652" cy="497541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2200" b="1" i="0">
                <a:solidFill>
                  <a:srgbClr val="FF0000"/>
                </a:solidFill>
                <a:latin typeface="Times New Roman"/>
                <a:ea typeface="+mj-ea"/>
                <a:cs typeface="Times New Roman"/>
              </a:defRPr>
            </a:lvl1pPr>
          </a:lstStyle>
          <a:p>
            <a:pPr algn="ctr"/>
            <a:r>
              <a:rPr lang="ru-RU" sz="3200" kern="0" dirty="0" smtClean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СМС-дети</a:t>
            </a:r>
            <a:endParaRPr lang="tt-RU" sz="3200" kern="0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351153"/>
            <a:ext cx="40623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kern="0" dirty="0">
                <a:solidFill>
                  <a:srgbClr val="C00000"/>
                </a:solidFill>
                <a:ea typeface="+mj-ea"/>
                <a:cs typeface="Times New Roman" panose="02020603050405020304" pitchFamily="18" charset="0"/>
              </a:rPr>
              <a:t>Волонтерское движение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5564993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124744"/>
            <a:ext cx="7416824" cy="4185761"/>
          </a:xfrm>
        </p:spPr>
        <p:txBody>
          <a:bodyPr/>
          <a:lstStyle/>
          <a:p>
            <a:r>
              <a:rPr lang="ru-RU" sz="4000" dirty="0" smtClean="0">
                <a:solidFill>
                  <a:srgbClr val="C00000"/>
                </a:solidFill>
              </a:rPr>
              <a:t>Ничему тому, что важно знать, научить нельзя.</a:t>
            </a:r>
          </a:p>
          <a:p>
            <a:r>
              <a:rPr lang="ru-RU" sz="4000" dirty="0" smtClean="0">
                <a:solidFill>
                  <a:srgbClr val="C00000"/>
                </a:solidFill>
              </a:rPr>
              <a:t>Все, что может сделать учитель, это - указать дорожки.</a:t>
            </a:r>
          </a:p>
          <a:p>
            <a:endParaRPr lang="ru-RU" sz="4000" dirty="0">
              <a:solidFill>
                <a:srgbClr val="C00000"/>
              </a:solidFill>
            </a:endParaRPr>
          </a:p>
          <a:p>
            <a:pPr algn="r"/>
            <a:r>
              <a:rPr lang="ru-RU" sz="3200" dirty="0" smtClean="0">
                <a:solidFill>
                  <a:srgbClr val="002060"/>
                </a:solidFill>
              </a:rPr>
              <a:t>Олдингтон Р.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1207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723" y="1219200"/>
            <a:ext cx="81316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fontAlgn="base">
              <a:spcBef>
                <a:spcPts val="1200"/>
              </a:spcBef>
              <a:buFontTx/>
              <a:buAutoNum type="arabicPeriod"/>
            </a:pP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Повысить качество образования и результативность итоговой аттестации выпускников через изучение и применение современных технологий и положительного опыта педагогов</a:t>
            </a:r>
            <a:endParaRPr lang="ru-RU" sz="20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fontAlgn="base">
              <a:spcBef>
                <a:spcPts val="120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Продолжить работу по развитию педагогического творчества, самореализации инициативы педагогических кадров к качественному участию в интеллектуальных, творческих конкурсах, повышающих рейтинг школы</a:t>
            </a:r>
          </a:p>
          <a:p>
            <a:pPr indent="270510" fontAlgn="base">
              <a:spcBef>
                <a:spcPts val="120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Прогнозировать результаты обучения, объективно отражающие систему оценки качества образования</a:t>
            </a:r>
          </a:p>
          <a:p>
            <a:pPr indent="270510" fontAlgn="base">
              <a:spcBef>
                <a:spcPts val="120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Совершенствовать воспитательную систему школы на основе: сплочения классных коллективов, через повышение мотивации учащихся к совместному участию в различных школьных, районных, городских мероприятиях</a:t>
            </a:r>
          </a:p>
          <a:p>
            <a:pPr indent="270510" fontAlgn="base">
              <a:spcBef>
                <a:spcPts val="120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Расширять формы взаимодействия с родителями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85728"/>
            <a:ext cx="6429420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Задачи на </a:t>
            </a: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2017-2018 учебный  </a:t>
            </a:r>
            <a:r>
              <a:rPr lang="ru-RU" sz="32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xmlns="" val="653982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571472" y="1775340"/>
            <a:ext cx="2066138" cy="201085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sz="32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205 детей</a:t>
            </a:r>
          </a:p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357166"/>
            <a:ext cx="7088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Контингент школы – 392 обучающихся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138559" y="1772171"/>
            <a:ext cx="2043042" cy="2010851"/>
          </a:xfrm>
          <a:prstGeom prst="ellipse">
            <a:avLst/>
          </a:prstGeom>
          <a:solidFill>
            <a:schemeClr val="accent6">
              <a:lumMod val="75000"/>
              <a:alpha val="4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11" name="Овал 10"/>
          <p:cNvSpPr/>
          <p:nvPr/>
        </p:nvSpPr>
        <p:spPr>
          <a:xfrm>
            <a:off x="5690298" y="1799839"/>
            <a:ext cx="2024974" cy="1986351"/>
          </a:xfrm>
          <a:prstGeom prst="ellipse">
            <a:avLst/>
          </a:prstGeom>
          <a:solidFill>
            <a:schemeClr val="accent5">
              <a:lumMod val="40000"/>
              <a:lumOff val="60000"/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07986" y="2223306"/>
            <a:ext cx="15041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146 детей</a:t>
            </a:r>
            <a:endParaRPr lang="ru-RU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04819" y="2223305"/>
            <a:ext cx="187357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41 ребенок</a:t>
            </a:r>
            <a:endParaRPr lang="ru-RU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58" y="4214818"/>
            <a:ext cx="21298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1-4 классы</a:t>
            </a:r>
          </a:p>
          <a:p>
            <a:r>
              <a:rPr lang="ru-RU" sz="3200" b="1" dirty="0" smtClean="0"/>
              <a:t>(8 классов)</a:t>
            </a:r>
            <a:endParaRPr lang="ru-RU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076381" y="4210237"/>
            <a:ext cx="21298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5-9 классы</a:t>
            </a:r>
          </a:p>
          <a:p>
            <a:r>
              <a:rPr lang="ru-RU" sz="3200" b="1" dirty="0" smtClean="0"/>
              <a:t>(7 классов)</a:t>
            </a:r>
            <a:endParaRPr lang="ru-RU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786446" y="4214818"/>
            <a:ext cx="249055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/>
              <a:t>10-11 классы</a:t>
            </a:r>
          </a:p>
          <a:p>
            <a:pPr algn="ctr"/>
            <a:r>
              <a:rPr lang="ru-RU" sz="3200" b="1" dirty="0" smtClean="0"/>
              <a:t>(2 класса)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215913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214290"/>
            <a:ext cx="590453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0"/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Социальный паспорт</a:t>
            </a:r>
            <a:endParaRPr lang="ru-RU" sz="3200" b="1" cap="none" spc="0" dirty="0">
              <a:ln w="0"/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48" y="857503"/>
            <a:ext cx="850392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b="1" dirty="0" smtClean="0"/>
              <a:t>Количество учащихся в школе – 392 чел.</a:t>
            </a:r>
          </a:p>
          <a:p>
            <a:pPr>
              <a:spcAft>
                <a:spcPts val="600"/>
              </a:spcAft>
            </a:pPr>
            <a:r>
              <a:rPr lang="ru-RU" sz="2800" b="1" dirty="0" smtClean="0"/>
              <a:t>Из многодетных семей – 19%</a:t>
            </a:r>
          </a:p>
          <a:p>
            <a:pPr>
              <a:spcAft>
                <a:spcPts val="600"/>
              </a:spcAft>
            </a:pPr>
            <a:r>
              <a:rPr lang="ru-RU" sz="2800" b="1" dirty="0" smtClean="0"/>
              <a:t>Дети, находящиеся под опекой – 2%</a:t>
            </a:r>
          </a:p>
          <a:p>
            <a:pPr>
              <a:spcAft>
                <a:spcPts val="600"/>
              </a:spcAft>
            </a:pPr>
            <a:r>
              <a:rPr lang="ru-RU" sz="2800" b="1" dirty="0" smtClean="0"/>
              <a:t>Неполные  семьи (один родитель) – 48%</a:t>
            </a:r>
          </a:p>
          <a:p>
            <a:pPr>
              <a:spcAft>
                <a:spcPts val="600"/>
              </a:spcAft>
            </a:pPr>
            <a:r>
              <a:rPr lang="ru-RU" sz="2800" b="1" dirty="0" smtClean="0"/>
              <a:t>Семьи, находящиеся </a:t>
            </a:r>
          </a:p>
          <a:p>
            <a:pPr>
              <a:spcAft>
                <a:spcPts val="600"/>
              </a:spcAft>
            </a:pPr>
            <a:r>
              <a:rPr lang="ru-RU" sz="2800" b="1" dirty="0" smtClean="0"/>
              <a:t>в трудной жизненной ситуации – 26%</a:t>
            </a:r>
          </a:p>
          <a:p>
            <a:pPr>
              <a:spcAft>
                <a:spcPts val="600"/>
              </a:spcAft>
            </a:pPr>
            <a:r>
              <a:rPr lang="ru-RU" sz="2800" b="1" dirty="0" smtClean="0"/>
              <a:t>Родители, имеющие высшее образование – 37%</a:t>
            </a:r>
          </a:p>
          <a:p>
            <a:pPr>
              <a:spcAft>
                <a:spcPts val="600"/>
              </a:spcAft>
            </a:pPr>
            <a:r>
              <a:rPr lang="ru-RU" sz="2800" b="1" dirty="0" smtClean="0"/>
              <a:t>Социально устойчивые семьи – 22%</a:t>
            </a:r>
          </a:p>
          <a:p>
            <a:pPr>
              <a:spcAft>
                <a:spcPts val="600"/>
              </a:spcAft>
            </a:pPr>
            <a:r>
              <a:rPr lang="ru-RU" sz="2800" b="1" dirty="0" smtClean="0"/>
              <a:t>Доля семей, состоящих на учете в ПДН – 3,5%</a:t>
            </a:r>
          </a:p>
          <a:p>
            <a:pPr>
              <a:spcAft>
                <a:spcPts val="600"/>
              </a:spcAft>
            </a:pPr>
            <a:r>
              <a:rPr lang="ru-RU" sz="2800" b="1" dirty="0" smtClean="0"/>
              <a:t>Доля </a:t>
            </a:r>
            <a:r>
              <a:rPr lang="ru-RU" sz="2800" b="1" dirty="0"/>
              <a:t>семей, состоящих </a:t>
            </a:r>
            <a:endParaRPr lang="ru-RU" sz="2800" b="1" dirty="0" smtClean="0"/>
          </a:p>
          <a:p>
            <a:pPr>
              <a:spcAft>
                <a:spcPts val="600"/>
              </a:spcAft>
            </a:pPr>
            <a:r>
              <a:rPr lang="ru-RU" sz="2800" b="1" dirty="0" smtClean="0"/>
              <a:t>на внутришкольном учете– 9%</a:t>
            </a:r>
          </a:p>
        </p:txBody>
      </p:sp>
    </p:spTree>
    <p:extLst>
      <p:ext uri="{BB962C8B-B14F-4D97-AF65-F5344CB8AC3E}">
        <p14:creationId xmlns:p14="http://schemas.microsoft.com/office/powerpoint/2010/main" xmlns="" val="8178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14282" y="714356"/>
            <a:ext cx="5857915" cy="5681812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solidFill>
              <a:schemeClr val="bg2">
                <a:alpha val="1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Кабинеты начальных классов  - 7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Русский язык и литература -  2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Родной язык и литература - 2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Иностранный язык  - 2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Математика </a:t>
            </a:r>
            <a:r>
              <a:rPr lang="ru-RU" sz="2400" b="1" dirty="0" smtClean="0">
                <a:solidFill>
                  <a:schemeClr val="tx1"/>
                </a:solidFill>
              </a:rPr>
              <a:t> - 2   Информатика -  </a:t>
            </a:r>
            <a:r>
              <a:rPr lang="ru-RU" sz="2400" b="1" dirty="0">
                <a:solidFill>
                  <a:schemeClr val="tx1"/>
                </a:solidFill>
              </a:rPr>
              <a:t>1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Физика -  1    Химия и биология  - 1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География и ОБЖ  -  1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История и обществознание -  1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Музыка и изобразительное искусство  - 1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Спортивный зал - 1      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Актовый зал - 1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Школьное кафе - 1  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Медицинский кабинет - 1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Музей - 1   Библиотека - 1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Спортивные площадки - 3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42852"/>
            <a:ext cx="52565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Материальное обеспечение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4100" name="Picture 4" descr="ÐÐ°ÑÑÐ¸Ð½ÐºÐ¸ Ð¿Ð¾ Ð·Ð°Ð¿ÑÐ¾ÑÑ ÑÐºÐ¾Ð»ÑÐ½ÑÐµ ÐºÐ°Ð±Ð¸Ð½ÐµÑ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769441"/>
            <a:ext cx="2512370" cy="2512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Любовь Михайловна\Desktop\школьные фотографии\20161212_095721.jpg"/>
          <p:cNvPicPr>
            <a:picLocks noChangeAspect="1" noChangeArrowheads="1"/>
          </p:cNvPicPr>
          <p:nvPr/>
        </p:nvPicPr>
        <p:blipFill>
          <a:blip r:embed="rId3" cstate="print"/>
          <a:srcRect l="6907" t="40503"/>
          <a:stretch>
            <a:fillRect/>
          </a:stretch>
        </p:blipFill>
        <p:spPr bwMode="auto">
          <a:xfrm>
            <a:off x="6012160" y="3429000"/>
            <a:ext cx="1899137" cy="2823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7272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4" name="Прямая со стрелкой 163"/>
          <p:cNvCxnSpPr/>
          <p:nvPr/>
        </p:nvCxnSpPr>
        <p:spPr>
          <a:xfrm rot="16200000" flipH="1">
            <a:off x="3250397" y="1393017"/>
            <a:ext cx="2357454" cy="114300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0800000" flipV="1">
            <a:off x="1500166" y="785794"/>
            <a:ext cx="2357454" cy="164307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 стрелкой 117"/>
          <p:cNvCxnSpPr/>
          <p:nvPr/>
        </p:nvCxnSpPr>
        <p:spPr>
          <a:xfrm>
            <a:off x="3857620" y="857232"/>
            <a:ext cx="3000396" cy="228601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400000">
            <a:off x="1178695" y="1178703"/>
            <a:ext cx="3071834" cy="228601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rot="16200000" flipH="1">
            <a:off x="3536149" y="1107265"/>
            <a:ext cx="3643338" cy="300039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ject 3"/>
          <p:cNvSpPr txBox="1"/>
          <p:nvPr/>
        </p:nvSpPr>
        <p:spPr>
          <a:xfrm>
            <a:off x="714348" y="312738"/>
            <a:ext cx="71817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Сетевое взаимодействие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 flipV="1">
            <a:off x="1643042" y="785794"/>
            <a:ext cx="2214578" cy="50006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642910" y="1357298"/>
            <a:ext cx="1714512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 fontAlgn="base"/>
            <a:r>
              <a:rPr lang="ru-RU" sz="1600" b="1" dirty="0" smtClean="0"/>
              <a:t>   Центр внешкольной работы</a:t>
            </a:r>
            <a:endParaRPr lang="ru-RU" sz="1600" b="1" dirty="0" smtClean="0"/>
          </a:p>
        </p:txBody>
      </p:sp>
      <p:cxnSp>
        <p:nvCxnSpPr>
          <p:cNvPr id="41" name="Прямая со стрелкой 40"/>
          <p:cNvCxnSpPr/>
          <p:nvPr/>
        </p:nvCxnSpPr>
        <p:spPr>
          <a:xfrm rot="16200000" flipH="1">
            <a:off x="2250266" y="2321710"/>
            <a:ext cx="4572030" cy="150019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3857620" y="857232"/>
            <a:ext cx="3429024" cy="128588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642910" y="2428868"/>
            <a:ext cx="1428760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fontAlgn="base"/>
            <a:endParaRPr lang="ru-RU" sz="2000" b="1" dirty="0" smtClean="0"/>
          </a:p>
          <a:p>
            <a:pPr marL="285750" indent="-285750" fontAlgn="base"/>
            <a:r>
              <a:rPr lang="ru-RU" sz="1600" b="1" dirty="0" smtClean="0"/>
              <a:t> </a:t>
            </a:r>
            <a:r>
              <a:rPr lang="ru-RU" sz="1600" b="1" dirty="0" smtClean="0"/>
              <a:t> </a:t>
            </a:r>
            <a:r>
              <a:rPr lang="ru-RU" sz="1600" b="1" dirty="0" smtClean="0"/>
              <a:t>ДМХШ №12</a:t>
            </a:r>
          </a:p>
          <a:p>
            <a:pPr marL="285750" indent="-285750" fontAlgn="base"/>
            <a:endParaRPr lang="ru-RU" sz="2000" b="1" dirty="0" smtClean="0"/>
          </a:p>
        </p:txBody>
      </p:sp>
      <p:cxnSp>
        <p:nvCxnSpPr>
          <p:cNvPr id="57" name="Прямая со стрелкой 56"/>
          <p:cNvCxnSpPr/>
          <p:nvPr/>
        </p:nvCxnSpPr>
        <p:spPr>
          <a:xfrm>
            <a:off x="3786182" y="785794"/>
            <a:ext cx="2786082" cy="50006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 70"/>
          <p:cNvSpPr/>
          <p:nvPr/>
        </p:nvSpPr>
        <p:spPr>
          <a:xfrm>
            <a:off x="5929322" y="4429132"/>
            <a:ext cx="250033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 fontAlgn="base"/>
            <a:r>
              <a:rPr lang="ru-RU" sz="1600" b="1" dirty="0" smtClean="0"/>
              <a:t>МУП «Департамент продовольствия и социального питания</a:t>
            </a:r>
            <a:endParaRPr lang="ru-RU" sz="1600" b="1" dirty="0" smtClean="0"/>
          </a:p>
        </p:txBody>
      </p:sp>
      <p:sp>
        <p:nvSpPr>
          <p:cNvPr id="86" name="Прямоугольник 85"/>
          <p:cNvSpPr/>
          <p:nvPr/>
        </p:nvSpPr>
        <p:spPr>
          <a:xfrm>
            <a:off x="357158" y="3929066"/>
            <a:ext cx="185738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 fontAlgn="base"/>
            <a:r>
              <a:rPr lang="ru-RU" sz="1600" b="1" dirty="0" smtClean="0"/>
              <a:t>Центр</a:t>
            </a:r>
          </a:p>
          <a:p>
            <a:pPr marL="285750" indent="-285750" algn="ctr" fontAlgn="base"/>
            <a:r>
              <a:rPr lang="ru-RU" sz="1600" b="1" dirty="0" smtClean="0"/>
              <a:t>детского </a:t>
            </a:r>
          </a:p>
          <a:p>
            <a:pPr marL="285750" indent="-285750" algn="ctr" fontAlgn="base"/>
            <a:r>
              <a:rPr lang="ru-RU" sz="1600" b="1" dirty="0" smtClean="0"/>
              <a:t>творчества</a:t>
            </a:r>
            <a:endParaRPr lang="ru-RU" sz="1600" b="1" dirty="0" smtClean="0"/>
          </a:p>
        </p:txBody>
      </p:sp>
      <p:cxnSp>
        <p:nvCxnSpPr>
          <p:cNvPr id="105" name="Прямая со стрелкой 104"/>
          <p:cNvCxnSpPr/>
          <p:nvPr/>
        </p:nvCxnSpPr>
        <p:spPr>
          <a:xfrm rot="5400000">
            <a:off x="1678761" y="2607463"/>
            <a:ext cx="4000528" cy="35719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Прямоугольник 107"/>
          <p:cNvSpPr/>
          <p:nvPr/>
        </p:nvSpPr>
        <p:spPr>
          <a:xfrm>
            <a:off x="2928926" y="4786322"/>
            <a:ext cx="192882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 fontAlgn="base"/>
            <a:r>
              <a:rPr lang="ru-RU" sz="1600" b="1" dirty="0" smtClean="0"/>
              <a:t>Футбольный клуб</a:t>
            </a:r>
          </a:p>
          <a:p>
            <a:pPr marL="285750" indent="-285750" algn="ctr" fontAlgn="base"/>
            <a:r>
              <a:rPr lang="ru-RU" sz="1600" b="1" dirty="0" smtClean="0"/>
              <a:t>«</a:t>
            </a:r>
            <a:r>
              <a:rPr lang="en-US" sz="1600" b="1" dirty="0" err="1" smtClean="0"/>
              <a:t>Footmasters</a:t>
            </a:r>
            <a:r>
              <a:rPr lang="ru-RU" sz="1600" b="1" dirty="0" smtClean="0"/>
              <a:t>»</a:t>
            </a:r>
            <a:endParaRPr lang="ru-RU" sz="1600" b="1" dirty="0" smtClean="0"/>
          </a:p>
        </p:txBody>
      </p:sp>
      <p:sp>
        <p:nvSpPr>
          <p:cNvPr id="122" name="Прямоугольник 121"/>
          <p:cNvSpPr/>
          <p:nvPr/>
        </p:nvSpPr>
        <p:spPr>
          <a:xfrm>
            <a:off x="6357950" y="3143248"/>
            <a:ext cx="2000264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 fontAlgn="base"/>
            <a:r>
              <a:rPr lang="ru-RU" sz="1600" b="1" dirty="0" smtClean="0"/>
              <a:t>Казанский кооперативный институт</a:t>
            </a:r>
            <a:endParaRPr lang="ru-RU" sz="1600" b="1" dirty="0" smtClean="0"/>
          </a:p>
        </p:txBody>
      </p:sp>
      <p:cxnSp>
        <p:nvCxnSpPr>
          <p:cNvPr id="130" name="Прямая со стрелкой 129"/>
          <p:cNvCxnSpPr/>
          <p:nvPr/>
        </p:nvCxnSpPr>
        <p:spPr>
          <a:xfrm rot="5400000">
            <a:off x="1000100" y="2214554"/>
            <a:ext cx="4143404" cy="142876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Прямоугольник 132"/>
          <p:cNvSpPr/>
          <p:nvPr/>
        </p:nvSpPr>
        <p:spPr>
          <a:xfrm>
            <a:off x="1000100" y="5000636"/>
            <a:ext cx="185738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 fontAlgn="base"/>
            <a:r>
              <a:rPr lang="ru-RU" sz="1600" b="1" dirty="0" smtClean="0"/>
              <a:t>ГАУЗ «Городская</a:t>
            </a:r>
          </a:p>
          <a:p>
            <a:pPr marL="285750" indent="-285750" algn="ctr" fontAlgn="base"/>
            <a:r>
              <a:rPr lang="ru-RU" sz="1600" b="1" dirty="0" smtClean="0"/>
              <a:t>Детская</a:t>
            </a:r>
          </a:p>
          <a:p>
            <a:pPr marL="285750" indent="-285750" algn="ctr" fontAlgn="base"/>
            <a:r>
              <a:rPr lang="ru-RU" sz="1600" b="1" dirty="0" smtClean="0"/>
              <a:t>поликлиника №7</a:t>
            </a:r>
            <a:endParaRPr lang="ru-RU" sz="1600" b="1" dirty="0" smtClean="0"/>
          </a:p>
        </p:txBody>
      </p:sp>
      <p:sp>
        <p:nvSpPr>
          <p:cNvPr id="158" name="Прямоугольник 157"/>
          <p:cNvSpPr/>
          <p:nvPr/>
        </p:nvSpPr>
        <p:spPr>
          <a:xfrm>
            <a:off x="4000496" y="5357826"/>
            <a:ext cx="2928958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 fontAlgn="base"/>
            <a:r>
              <a:rPr lang="ru-RU" sz="1600" b="1" dirty="0" smtClean="0"/>
              <a:t>Комплексный центр социального обслуживания детей  и молодежи «Доверие»</a:t>
            </a:r>
            <a:endParaRPr lang="ru-RU" sz="1600" b="1" dirty="0" smtClean="0"/>
          </a:p>
        </p:txBody>
      </p:sp>
      <p:sp>
        <p:nvSpPr>
          <p:cNvPr id="168" name="Прямоугольник 167"/>
          <p:cNvSpPr/>
          <p:nvPr/>
        </p:nvSpPr>
        <p:spPr>
          <a:xfrm>
            <a:off x="4071934" y="3143248"/>
            <a:ext cx="192882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 fontAlgn="base"/>
            <a:r>
              <a:rPr lang="ru-RU" sz="1600" b="1" dirty="0" smtClean="0"/>
              <a:t>Межшкольный</a:t>
            </a:r>
            <a:endParaRPr lang="ru-RU" sz="1600" b="1" dirty="0" smtClean="0"/>
          </a:p>
          <a:p>
            <a:pPr marL="285750" indent="-285750" algn="ctr" fontAlgn="base"/>
            <a:r>
              <a:rPr lang="ru-RU" sz="1600" b="1" dirty="0" smtClean="0"/>
              <a:t>Учебный</a:t>
            </a:r>
          </a:p>
          <a:p>
            <a:pPr marL="285750" indent="-285750" algn="ctr" fontAlgn="base"/>
            <a:r>
              <a:rPr lang="ru-RU" sz="1600" b="1" dirty="0" smtClean="0"/>
              <a:t>комбинат</a:t>
            </a:r>
            <a:endParaRPr lang="ru-RU" sz="1600" b="1" dirty="0" smtClean="0"/>
          </a:p>
        </p:txBody>
      </p:sp>
      <p:sp>
        <p:nvSpPr>
          <p:cNvPr id="30" name="Прямоугольник 29"/>
          <p:cNvSpPr/>
          <p:nvPr/>
        </p:nvSpPr>
        <p:spPr>
          <a:xfrm>
            <a:off x="6429388" y="2214554"/>
            <a:ext cx="1928826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 fontAlgn="base"/>
            <a:r>
              <a:rPr lang="ru-RU" sz="1600" b="1" dirty="0" smtClean="0"/>
              <a:t>ДЮСШ «Стрела»</a:t>
            </a:r>
            <a:endParaRPr lang="ru-RU" sz="1600" b="1" dirty="0" smtClean="0"/>
          </a:p>
        </p:txBody>
      </p:sp>
      <p:sp>
        <p:nvSpPr>
          <p:cNvPr id="31" name="Прямоугольник 30"/>
          <p:cNvSpPr/>
          <p:nvPr/>
        </p:nvSpPr>
        <p:spPr>
          <a:xfrm>
            <a:off x="6357950" y="1357298"/>
            <a:ext cx="1928826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ctr" fontAlgn="base"/>
            <a:r>
              <a:rPr lang="ru-RU" sz="1600" b="1" dirty="0" smtClean="0"/>
              <a:t>ДЮСШ «Спектр»</a:t>
            </a:r>
            <a:endParaRPr lang="ru-RU" sz="1600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/>
          <a:srcRect l="1" r="1360"/>
          <a:stretch/>
        </p:blipFill>
        <p:spPr bwMode="auto">
          <a:xfrm>
            <a:off x="360786" y="1224447"/>
            <a:ext cx="3768824" cy="261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/>
          <a:srcRect l="1795" r="21993"/>
          <a:stretch/>
        </p:blipFill>
        <p:spPr bwMode="auto">
          <a:xfrm>
            <a:off x="4427984" y="1199734"/>
            <a:ext cx="3713772" cy="2607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object 3"/>
          <p:cNvSpPr txBox="1"/>
          <p:nvPr/>
        </p:nvSpPr>
        <p:spPr>
          <a:xfrm>
            <a:off x="1137410" y="404664"/>
            <a:ext cx="629311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Хоккейный клуб «Спарта»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06" b="27853"/>
          <a:stretch/>
        </p:blipFill>
        <p:spPr>
          <a:xfrm>
            <a:off x="1450402" y="4221088"/>
            <a:ext cx="5358415" cy="1794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9415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85786" y="357166"/>
            <a:ext cx="6751193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Занятость учащихся в учреждениях дополнительного образования</a:t>
            </a:r>
            <a:endParaRPr lang="ru-RU" sz="32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42105900"/>
              </p:ext>
            </p:extLst>
          </p:nvPr>
        </p:nvGraphicFramePr>
        <p:xfrm>
          <a:off x="785786" y="2786058"/>
          <a:ext cx="5214974" cy="3424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G:\фото от яны\кружки\проектная работа на английском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98" y="2214554"/>
            <a:ext cx="2181225" cy="290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фото от яны\кружки\авиамодельный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4684"/>
          <a:stretch/>
        </p:blipFill>
        <p:spPr bwMode="auto">
          <a:xfrm>
            <a:off x="500034" y="1714488"/>
            <a:ext cx="2665661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573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</TotalTime>
  <Words>715</Words>
  <Application>Microsoft Office PowerPoint</Application>
  <PresentationFormat>Экран (4:3)</PresentationFormat>
  <Paragraphs>249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Директор: Л.Р. Музафарова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Средний возраст  педагогических работников - 41 год</vt:lpstr>
      <vt:lpstr>Слайд 14</vt:lpstr>
      <vt:lpstr>Профессиональное мастерство</vt:lpstr>
      <vt:lpstr>Качество обучения</vt:lpstr>
      <vt:lpstr>Независимая оценка  качества образования ВПР, 4 класс</vt:lpstr>
      <vt:lpstr>Основной государственный экзамен  9 класс</vt:lpstr>
      <vt:lpstr>Малая школьная академия наук</vt:lpstr>
      <vt:lpstr>Результативность участия в конкурсах, проектах, конференциях</vt:lpstr>
      <vt:lpstr>Слайд 21</vt:lpstr>
      <vt:lpstr>Слайд 22</vt:lpstr>
      <vt:lpstr>Межрегиональные Джалиловские чтения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доклад Итоги деятельности муниципального бюджетного общеобразовательного учреждения  «Средняя общеобразовательная школа №170 с углубленным изучением отдельных предметов» Ново – Савиновского района города Казани Республики Татарстан  за 2017-2018 уч. гг.</dc:title>
  <dc:creator>dns</dc:creator>
  <cp:lastModifiedBy>Любовь Михайловна</cp:lastModifiedBy>
  <cp:revision>166</cp:revision>
  <dcterms:created xsi:type="dcterms:W3CDTF">2018-04-16T23:06:44Z</dcterms:created>
  <dcterms:modified xsi:type="dcterms:W3CDTF">2018-06-18T12:34:48Z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2018-04-16T00:00:00Z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2018-04-16T00:00:00Z</vt:filetime>
  </property>
</Properties>
</file>